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7556500" cy="10693400"/>
  <p:notesSz cx="7556500" cy="10693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9" d="100"/>
          <a:sy n="39" d="100"/>
        </p:scale>
        <p:origin x="2394" y="54"/>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6737" y="3314954"/>
            <a:ext cx="6423025" cy="224561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3475" y="5988304"/>
            <a:ext cx="5289550" cy="267335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700" b="0" i="0">
                <a:solidFill>
                  <a:srgbClr val="FF6600"/>
                </a:solidFill>
                <a:latin typeface="Calibri"/>
                <a:cs typeface="Calibri"/>
              </a:defRPr>
            </a:lvl1pPr>
          </a:lstStyle>
          <a:p>
            <a:pPr marL="12700">
              <a:lnSpc>
                <a:spcPct val="100000"/>
              </a:lnSpc>
              <a:spcBef>
                <a:spcPts val="110"/>
              </a:spcBef>
            </a:pPr>
            <a:r>
              <a:rPr spc="5" dirty="0"/>
              <a:t>September 20, </a:t>
            </a:r>
            <a:r>
              <a:rPr spc="10" dirty="0"/>
              <a:t>2018,</a:t>
            </a:r>
            <a:r>
              <a:rPr spc="40" dirty="0"/>
              <a:t> </a:t>
            </a:r>
            <a:r>
              <a:rPr spc="5" dirty="0"/>
              <a:t>01:30:13</a:t>
            </a:r>
          </a:p>
          <a:p>
            <a:pPr marL="12700">
              <a:lnSpc>
                <a:spcPct val="100000"/>
              </a:lnSpc>
              <a:spcBef>
                <a:spcPts val="150"/>
              </a:spcBef>
            </a:pPr>
            <a:r>
              <a:rPr b="1" spc="5" dirty="0">
                <a:latin typeface="Calibri"/>
                <a:cs typeface="Calibri"/>
              </a:rPr>
              <a:t>D </a:t>
            </a:r>
            <a:r>
              <a:rPr b="1" spc="15" dirty="0">
                <a:latin typeface="Calibri"/>
                <a:cs typeface="Calibri"/>
              </a:rPr>
              <a:t>TWIST </a:t>
            </a:r>
            <a:r>
              <a:rPr b="1" spc="35" dirty="0">
                <a:latin typeface="Calibri"/>
                <a:cs typeface="Calibri"/>
              </a:rPr>
              <a:t>12 </a:t>
            </a:r>
            <a:r>
              <a:rPr b="1" spc="15" dirty="0">
                <a:latin typeface="Calibri"/>
                <a:cs typeface="Calibri"/>
              </a:rPr>
              <a:t>W/2700 </a:t>
            </a:r>
            <a:r>
              <a:rPr b="1" spc="50" dirty="0">
                <a:latin typeface="Calibri"/>
                <a:cs typeface="Calibri"/>
              </a:rPr>
              <a:t>K </a:t>
            </a:r>
            <a:r>
              <a:rPr b="1" spc="40" dirty="0">
                <a:latin typeface="Calibri"/>
                <a:cs typeface="Calibri"/>
              </a:rPr>
              <a:t>220…240</a:t>
            </a:r>
            <a:r>
              <a:rPr b="1" spc="-95" dirty="0">
                <a:latin typeface="Calibri"/>
                <a:cs typeface="Calibri"/>
              </a:rPr>
              <a:t> </a:t>
            </a:r>
            <a:r>
              <a:rPr b="1" spc="0" dirty="0">
                <a:latin typeface="Calibri"/>
                <a:cs typeface="Calibri"/>
              </a:rPr>
              <a:t>V </a:t>
            </a:r>
            <a:r>
              <a:rPr b="1" spc="30" dirty="0">
                <a:latin typeface="Calibri"/>
                <a:cs typeface="Calibri"/>
              </a:rPr>
              <a:t>E27</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12/19/2018</a:t>
            </a:fld>
            <a:endParaRPr lang="en-US"/>
          </a:p>
        </p:txBody>
      </p:sp>
      <p:sp>
        <p:nvSpPr>
          <p:cNvPr id="6" name="Holder 6"/>
          <p:cNvSpPr>
            <a:spLocks noGrp="1"/>
          </p:cNvSpPr>
          <p:nvPr>
            <p:ph type="sldNum" sz="quarter" idx="7"/>
          </p:nvPr>
        </p:nvSpPr>
        <p:spPr/>
        <p:txBody>
          <a:bodyPr lIns="0" tIns="0" rIns="0" bIns="0"/>
          <a:lstStyle>
            <a:lvl1pPr>
              <a:defRPr sz="700" b="0" i="0">
                <a:solidFill>
                  <a:srgbClr val="FF6600"/>
                </a:solidFill>
                <a:latin typeface="Calibri"/>
                <a:cs typeface="Calibri"/>
              </a:defRPr>
            </a:lvl1pPr>
          </a:lstStyle>
          <a:p>
            <a:pPr marR="5080" algn="r">
              <a:lnSpc>
                <a:spcPct val="100000"/>
              </a:lnSpc>
              <a:spcBef>
                <a:spcPts val="110"/>
              </a:spcBef>
            </a:pPr>
            <a:r>
              <a:rPr spc="-20" dirty="0"/>
              <a:t>©  </a:t>
            </a:r>
            <a:r>
              <a:rPr spc="10" dirty="0"/>
              <a:t>2018, </a:t>
            </a:r>
            <a:r>
              <a:rPr spc="25" dirty="0"/>
              <a:t>LEDVANCE </a:t>
            </a:r>
            <a:r>
              <a:rPr dirty="0"/>
              <a:t>GmbH. </a:t>
            </a:r>
            <a:r>
              <a:rPr spc="25" dirty="0"/>
              <a:t>All </a:t>
            </a:r>
            <a:r>
              <a:rPr spc="10" dirty="0"/>
              <a:t>rights</a:t>
            </a:r>
            <a:r>
              <a:rPr spc="-50" dirty="0"/>
              <a:t> </a:t>
            </a:r>
            <a:r>
              <a:rPr dirty="0"/>
              <a:t>reserved.</a:t>
            </a:r>
          </a:p>
          <a:p>
            <a:pPr marR="5080" algn="r">
              <a:lnSpc>
                <a:spcPct val="100000"/>
              </a:lnSpc>
              <a:spcBef>
                <a:spcPts val="150"/>
              </a:spcBef>
            </a:pPr>
            <a:r>
              <a:rPr b="1" spc="10" dirty="0">
                <a:latin typeface="Calibri"/>
                <a:cs typeface="Calibri"/>
              </a:rPr>
              <a:t>Page </a:t>
            </a:r>
            <a:fld id="{81D60167-4931-47E6-BA6A-407CBD079E47}" type="slidenum">
              <a:rPr b="1" spc="35" dirty="0">
                <a:latin typeface="Calibri"/>
                <a:cs typeface="Calibri"/>
              </a:rPr>
              <a:t>‹#›</a:t>
            </a:fld>
            <a:r>
              <a:rPr b="1" spc="35" dirty="0">
                <a:latin typeface="Calibri"/>
                <a:cs typeface="Calibri"/>
              </a:rPr>
              <a:t> </a:t>
            </a:r>
            <a:r>
              <a:rPr b="1" dirty="0">
                <a:latin typeface="Calibri"/>
                <a:cs typeface="Calibri"/>
              </a:rPr>
              <a:t>of</a:t>
            </a:r>
            <a:r>
              <a:rPr b="1" spc="-90" dirty="0">
                <a:latin typeface="Calibri"/>
                <a:cs typeface="Calibri"/>
              </a:rPr>
              <a:t> </a:t>
            </a:r>
            <a:r>
              <a:rPr b="1" spc="35" dirty="0">
                <a:latin typeface="Calibri"/>
                <a:cs typeface="Calibri"/>
              </a:rPr>
              <a:t>4</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457200" y="5962650"/>
            <a:ext cx="6642100" cy="0"/>
          </a:xfrm>
          <a:custGeom>
            <a:avLst/>
            <a:gdLst/>
            <a:ahLst/>
            <a:cxnLst/>
            <a:rect l="l" t="t" r="r" b="b"/>
            <a:pathLst>
              <a:path w="6642100">
                <a:moveTo>
                  <a:pt x="0" y="0"/>
                </a:moveTo>
                <a:lnTo>
                  <a:pt x="6642100" y="0"/>
                </a:lnTo>
              </a:path>
            </a:pathLst>
          </a:custGeom>
          <a:ln w="12700">
            <a:solidFill>
              <a:srgbClr val="FF6600"/>
            </a:solidFill>
          </a:ln>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2400" b="1" i="0">
                <a:solidFill>
                  <a:srgbClr val="FF6600"/>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defRPr sz="700" b="0" i="0">
                <a:solidFill>
                  <a:srgbClr val="FF6600"/>
                </a:solidFill>
                <a:latin typeface="Calibri"/>
                <a:cs typeface="Calibri"/>
              </a:defRPr>
            </a:lvl1pPr>
          </a:lstStyle>
          <a:p>
            <a:pPr marL="12700">
              <a:lnSpc>
                <a:spcPct val="100000"/>
              </a:lnSpc>
              <a:spcBef>
                <a:spcPts val="110"/>
              </a:spcBef>
            </a:pPr>
            <a:r>
              <a:rPr spc="5" dirty="0"/>
              <a:t>September 20, </a:t>
            </a:r>
            <a:r>
              <a:rPr spc="10" dirty="0"/>
              <a:t>2018,</a:t>
            </a:r>
            <a:r>
              <a:rPr spc="40" dirty="0"/>
              <a:t> </a:t>
            </a:r>
            <a:r>
              <a:rPr spc="5" dirty="0"/>
              <a:t>01:30:13</a:t>
            </a:r>
          </a:p>
          <a:p>
            <a:pPr marL="12700">
              <a:lnSpc>
                <a:spcPct val="100000"/>
              </a:lnSpc>
              <a:spcBef>
                <a:spcPts val="150"/>
              </a:spcBef>
            </a:pPr>
            <a:r>
              <a:rPr b="1" spc="5" dirty="0">
                <a:latin typeface="Calibri"/>
                <a:cs typeface="Calibri"/>
              </a:rPr>
              <a:t>D </a:t>
            </a:r>
            <a:r>
              <a:rPr b="1" spc="15" dirty="0">
                <a:latin typeface="Calibri"/>
                <a:cs typeface="Calibri"/>
              </a:rPr>
              <a:t>TWIST </a:t>
            </a:r>
            <a:r>
              <a:rPr b="1" spc="35" dirty="0">
                <a:latin typeface="Calibri"/>
                <a:cs typeface="Calibri"/>
              </a:rPr>
              <a:t>12 </a:t>
            </a:r>
            <a:r>
              <a:rPr b="1" spc="15" dirty="0">
                <a:latin typeface="Calibri"/>
                <a:cs typeface="Calibri"/>
              </a:rPr>
              <a:t>W/2700 </a:t>
            </a:r>
            <a:r>
              <a:rPr b="1" spc="50" dirty="0">
                <a:latin typeface="Calibri"/>
                <a:cs typeface="Calibri"/>
              </a:rPr>
              <a:t>K </a:t>
            </a:r>
            <a:r>
              <a:rPr b="1" spc="40" dirty="0">
                <a:latin typeface="Calibri"/>
                <a:cs typeface="Calibri"/>
              </a:rPr>
              <a:t>220…240</a:t>
            </a:r>
            <a:r>
              <a:rPr b="1" spc="-95" dirty="0">
                <a:latin typeface="Calibri"/>
                <a:cs typeface="Calibri"/>
              </a:rPr>
              <a:t> </a:t>
            </a:r>
            <a:r>
              <a:rPr b="1" spc="0" dirty="0">
                <a:latin typeface="Calibri"/>
                <a:cs typeface="Calibri"/>
              </a:rPr>
              <a:t>V </a:t>
            </a:r>
            <a:r>
              <a:rPr b="1" spc="30" dirty="0">
                <a:latin typeface="Calibri"/>
                <a:cs typeface="Calibri"/>
              </a:rPr>
              <a:t>E27</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12/19/2018</a:t>
            </a:fld>
            <a:endParaRPr lang="en-US"/>
          </a:p>
        </p:txBody>
      </p:sp>
      <p:sp>
        <p:nvSpPr>
          <p:cNvPr id="6" name="Holder 6"/>
          <p:cNvSpPr>
            <a:spLocks noGrp="1"/>
          </p:cNvSpPr>
          <p:nvPr>
            <p:ph type="sldNum" sz="quarter" idx="7"/>
          </p:nvPr>
        </p:nvSpPr>
        <p:spPr/>
        <p:txBody>
          <a:bodyPr lIns="0" tIns="0" rIns="0" bIns="0"/>
          <a:lstStyle>
            <a:lvl1pPr>
              <a:defRPr sz="700" b="0" i="0">
                <a:solidFill>
                  <a:srgbClr val="FF6600"/>
                </a:solidFill>
                <a:latin typeface="Calibri"/>
                <a:cs typeface="Calibri"/>
              </a:defRPr>
            </a:lvl1pPr>
          </a:lstStyle>
          <a:p>
            <a:pPr marR="5080" algn="r">
              <a:lnSpc>
                <a:spcPct val="100000"/>
              </a:lnSpc>
              <a:spcBef>
                <a:spcPts val="110"/>
              </a:spcBef>
            </a:pPr>
            <a:r>
              <a:rPr spc="-20" dirty="0"/>
              <a:t>©  </a:t>
            </a:r>
            <a:r>
              <a:rPr spc="10" dirty="0"/>
              <a:t>2018, </a:t>
            </a:r>
            <a:r>
              <a:rPr spc="25" dirty="0"/>
              <a:t>LEDVANCE </a:t>
            </a:r>
            <a:r>
              <a:rPr dirty="0"/>
              <a:t>GmbH. </a:t>
            </a:r>
            <a:r>
              <a:rPr spc="25" dirty="0"/>
              <a:t>All </a:t>
            </a:r>
            <a:r>
              <a:rPr spc="10" dirty="0"/>
              <a:t>rights</a:t>
            </a:r>
            <a:r>
              <a:rPr spc="-50" dirty="0"/>
              <a:t> </a:t>
            </a:r>
            <a:r>
              <a:rPr dirty="0"/>
              <a:t>reserved.</a:t>
            </a:r>
          </a:p>
          <a:p>
            <a:pPr marR="5080" algn="r">
              <a:lnSpc>
                <a:spcPct val="100000"/>
              </a:lnSpc>
              <a:spcBef>
                <a:spcPts val="150"/>
              </a:spcBef>
            </a:pPr>
            <a:r>
              <a:rPr b="1" spc="10" dirty="0">
                <a:latin typeface="Calibri"/>
                <a:cs typeface="Calibri"/>
              </a:rPr>
              <a:t>Page </a:t>
            </a:r>
            <a:fld id="{81D60167-4931-47E6-BA6A-407CBD079E47}" type="slidenum">
              <a:rPr b="1" spc="35" dirty="0">
                <a:latin typeface="Calibri"/>
                <a:cs typeface="Calibri"/>
              </a:rPr>
              <a:t>‹#›</a:t>
            </a:fld>
            <a:r>
              <a:rPr b="1" spc="35" dirty="0">
                <a:latin typeface="Calibri"/>
                <a:cs typeface="Calibri"/>
              </a:rPr>
              <a:t> </a:t>
            </a:r>
            <a:r>
              <a:rPr b="1" dirty="0">
                <a:latin typeface="Calibri"/>
                <a:cs typeface="Calibri"/>
              </a:rPr>
              <a:t>of</a:t>
            </a:r>
            <a:r>
              <a:rPr b="1" spc="-90" dirty="0">
                <a:latin typeface="Calibri"/>
                <a:cs typeface="Calibri"/>
              </a:rPr>
              <a:t> </a:t>
            </a:r>
            <a:r>
              <a:rPr b="1" spc="35" dirty="0">
                <a:latin typeface="Calibri"/>
                <a:cs typeface="Calibri"/>
              </a:rPr>
              <a:t>4</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FF6600"/>
                </a:solidFill>
                <a:latin typeface="Calibri"/>
                <a:cs typeface="Calibri"/>
              </a:defRPr>
            </a:lvl1pPr>
          </a:lstStyle>
          <a:p>
            <a:endParaRPr/>
          </a:p>
        </p:txBody>
      </p:sp>
      <p:sp>
        <p:nvSpPr>
          <p:cNvPr id="3" name="Holder 3"/>
          <p:cNvSpPr>
            <a:spLocks noGrp="1"/>
          </p:cNvSpPr>
          <p:nvPr>
            <p:ph sz="half" idx="2"/>
          </p:nvPr>
        </p:nvSpPr>
        <p:spPr>
          <a:xfrm>
            <a:off x="377825" y="2459482"/>
            <a:ext cx="3287077"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1597" y="2459482"/>
            <a:ext cx="3287077" cy="70576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700" b="0" i="0">
                <a:solidFill>
                  <a:srgbClr val="FF6600"/>
                </a:solidFill>
                <a:latin typeface="Calibri"/>
                <a:cs typeface="Calibri"/>
              </a:defRPr>
            </a:lvl1pPr>
          </a:lstStyle>
          <a:p>
            <a:pPr marL="12700">
              <a:lnSpc>
                <a:spcPct val="100000"/>
              </a:lnSpc>
              <a:spcBef>
                <a:spcPts val="110"/>
              </a:spcBef>
            </a:pPr>
            <a:r>
              <a:rPr spc="5" dirty="0"/>
              <a:t>September 20, </a:t>
            </a:r>
            <a:r>
              <a:rPr spc="10" dirty="0"/>
              <a:t>2018,</a:t>
            </a:r>
            <a:r>
              <a:rPr spc="40" dirty="0"/>
              <a:t> </a:t>
            </a:r>
            <a:r>
              <a:rPr spc="5" dirty="0"/>
              <a:t>01:30:13</a:t>
            </a:r>
          </a:p>
          <a:p>
            <a:pPr marL="12700">
              <a:lnSpc>
                <a:spcPct val="100000"/>
              </a:lnSpc>
              <a:spcBef>
                <a:spcPts val="150"/>
              </a:spcBef>
            </a:pPr>
            <a:r>
              <a:rPr b="1" spc="5" dirty="0">
                <a:latin typeface="Calibri"/>
                <a:cs typeface="Calibri"/>
              </a:rPr>
              <a:t>D </a:t>
            </a:r>
            <a:r>
              <a:rPr b="1" spc="15" dirty="0">
                <a:latin typeface="Calibri"/>
                <a:cs typeface="Calibri"/>
              </a:rPr>
              <a:t>TWIST </a:t>
            </a:r>
            <a:r>
              <a:rPr b="1" spc="35" dirty="0">
                <a:latin typeface="Calibri"/>
                <a:cs typeface="Calibri"/>
              </a:rPr>
              <a:t>12 </a:t>
            </a:r>
            <a:r>
              <a:rPr b="1" spc="15" dirty="0">
                <a:latin typeface="Calibri"/>
                <a:cs typeface="Calibri"/>
              </a:rPr>
              <a:t>W/2700 </a:t>
            </a:r>
            <a:r>
              <a:rPr b="1" spc="50" dirty="0">
                <a:latin typeface="Calibri"/>
                <a:cs typeface="Calibri"/>
              </a:rPr>
              <a:t>K </a:t>
            </a:r>
            <a:r>
              <a:rPr b="1" spc="40" dirty="0">
                <a:latin typeface="Calibri"/>
                <a:cs typeface="Calibri"/>
              </a:rPr>
              <a:t>220…240</a:t>
            </a:r>
            <a:r>
              <a:rPr b="1" spc="-95" dirty="0">
                <a:latin typeface="Calibri"/>
                <a:cs typeface="Calibri"/>
              </a:rPr>
              <a:t> </a:t>
            </a:r>
            <a:r>
              <a:rPr b="1" spc="0" dirty="0">
                <a:latin typeface="Calibri"/>
                <a:cs typeface="Calibri"/>
              </a:rPr>
              <a:t>V </a:t>
            </a:r>
            <a:r>
              <a:rPr b="1" spc="30" dirty="0">
                <a:latin typeface="Calibri"/>
                <a:cs typeface="Calibri"/>
              </a:rPr>
              <a:t>E27</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12/19/2018</a:t>
            </a:fld>
            <a:endParaRPr lang="en-US"/>
          </a:p>
        </p:txBody>
      </p:sp>
      <p:sp>
        <p:nvSpPr>
          <p:cNvPr id="7" name="Holder 7"/>
          <p:cNvSpPr>
            <a:spLocks noGrp="1"/>
          </p:cNvSpPr>
          <p:nvPr>
            <p:ph type="sldNum" sz="quarter" idx="7"/>
          </p:nvPr>
        </p:nvSpPr>
        <p:spPr/>
        <p:txBody>
          <a:bodyPr lIns="0" tIns="0" rIns="0" bIns="0"/>
          <a:lstStyle>
            <a:lvl1pPr>
              <a:defRPr sz="700" b="0" i="0">
                <a:solidFill>
                  <a:srgbClr val="FF6600"/>
                </a:solidFill>
                <a:latin typeface="Calibri"/>
                <a:cs typeface="Calibri"/>
              </a:defRPr>
            </a:lvl1pPr>
          </a:lstStyle>
          <a:p>
            <a:pPr marR="5080" algn="r">
              <a:lnSpc>
                <a:spcPct val="100000"/>
              </a:lnSpc>
              <a:spcBef>
                <a:spcPts val="110"/>
              </a:spcBef>
            </a:pPr>
            <a:r>
              <a:rPr spc="-20" dirty="0"/>
              <a:t>©  </a:t>
            </a:r>
            <a:r>
              <a:rPr spc="10" dirty="0"/>
              <a:t>2018, </a:t>
            </a:r>
            <a:r>
              <a:rPr spc="25" dirty="0"/>
              <a:t>LEDVANCE </a:t>
            </a:r>
            <a:r>
              <a:rPr dirty="0"/>
              <a:t>GmbH. </a:t>
            </a:r>
            <a:r>
              <a:rPr spc="25" dirty="0"/>
              <a:t>All </a:t>
            </a:r>
            <a:r>
              <a:rPr spc="10" dirty="0"/>
              <a:t>rights</a:t>
            </a:r>
            <a:r>
              <a:rPr spc="-50" dirty="0"/>
              <a:t> </a:t>
            </a:r>
            <a:r>
              <a:rPr dirty="0"/>
              <a:t>reserved.</a:t>
            </a:r>
          </a:p>
          <a:p>
            <a:pPr marR="5080" algn="r">
              <a:lnSpc>
                <a:spcPct val="100000"/>
              </a:lnSpc>
              <a:spcBef>
                <a:spcPts val="150"/>
              </a:spcBef>
            </a:pPr>
            <a:r>
              <a:rPr b="1" spc="10" dirty="0">
                <a:latin typeface="Calibri"/>
                <a:cs typeface="Calibri"/>
              </a:rPr>
              <a:t>Page </a:t>
            </a:r>
            <a:fld id="{81D60167-4931-47E6-BA6A-407CBD079E47}" type="slidenum">
              <a:rPr b="1" spc="35" dirty="0">
                <a:latin typeface="Calibri"/>
                <a:cs typeface="Calibri"/>
              </a:rPr>
              <a:t>‹#›</a:t>
            </a:fld>
            <a:r>
              <a:rPr b="1" spc="35" dirty="0">
                <a:latin typeface="Calibri"/>
                <a:cs typeface="Calibri"/>
              </a:rPr>
              <a:t> </a:t>
            </a:r>
            <a:r>
              <a:rPr b="1" dirty="0">
                <a:latin typeface="Calibri"/>
                <a:cs typeface="Calibri"/>
              </a:rPr>
              <a:t>of</a:t>
            </a:r>
            <a:r>
              <a:rPr b="1" spc="-90" dirty="0">
                <a:latin typeface="Calibri"/>
                <a:cs typeface="Calibri"/>
              </a:rPr>
              <a:t> </a:t>
            </a:r>
            <a:r>
              <a:rPr b="1" spc="35" dirty="0">
                <a:latin typeface="Calibri"/>
                <a:cs typeface="Calibri"/>
              </a:rPr>
              <a:t>4</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400" b="1" i="0">
                <a:solidFill>
                  <a:srgbClr val="FF6600"/>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defRPr sz="700" b="0" i="0">
                <a:solidFill>
                  <a:srgbClr val="FF6600"/>
                </a:solidFill>
                <a:latin typeface="Calibri"/>
                <a:cs typeface="Calibri"/>
              </a:defRPr>
            </a:lvl1pPr>
          </a:lstStyle>
          <a:p>
            <a:pPr marL="12700">
              <a:lnSpc>
                <a:spcPct val="100000"/>
              </a:lnSpc>
              <a:spcBef>
                <a:spcPts val="110"/>
              </a:spcBef>
            </a:pPr>
            <a:r>
              <a:rPr spc="5" dirty="0"/>
              <a:t>September 20, </a:t>
            </a:r>
            <a:r>
              <a:rPr spc="10" dirty="0"/>
              <a:t>2018,</a:t>
            </a:r>
            <a:r>
              <a:rPr spc="40" dirty="0"/>
              <a:t> </a:t>
            </a:r>
            <a:r>
              <a:rPr spc="5" dirty="0"/>
              <a:t>01:30:13</a:t>
            </a:r>
          </a:p>
          <a:p>
            <a:pPr marL="12700">
              <a:lnSpc>
                <a:spcPct val="100000"/>
              </a:lnSpc>
              <a:spcBef>
                <a:spcPts val="150"/>
              </a:spcBef>
            </a:pPr>
            <a:r>
              <a:rPr b="1" spc="5" dirty="0">
                <a:latin typeface="Calibri"/>
                <a:cs typeface="Calibri"/>
              </a:rPr>
              <a:t>D </a:t>
            </a:r>
            <a:r>
              <a:rPr b="1" spc="15" dirty="0">
                <a:latin typeface="Calibri"/>
                <a:cs typeface="Calibri"/>
              </a:rPr>
              <a:t>TWIST </a:t>
            </a:r>
            <a:r>
              <a:rPr b="1" spc="35" dirty="0">
                <a:latin typeface="Calibri"/>
                <a:cs typeface="Calibri"/>
              </a:rPr>
              <a:t>12 </a:t>
            </a:r>
            <a:r>
              <a:rPr b="1" spc="15" dirty="0">
                <a:latin typeface="Calibri"/>
                <a:cs typeface="Calibri"/>
              </a:rPr>
              <a:t>W/2700 </a:t>
            </a:r>
            <a:r>
              <a:rPr b="1" spc="50" dirty="0">
                <a:latin typeface="Calibri"/>
                <a:cs typeface="Calibri"/>
              </a:rPr>
              <a:t>K </a:t>
            </a:r>
            <a:r>
              <a:rPr b="1" spc="40" dirty="0">
                <a:latin typeface="Calibri"/>
                <a:cs typeface="Calibri"/>
              </a:rPr>
              <a:t>220…240</a:t>
            </a:r>
            <a:r>
              <a:rPr b="1" spc="-95" dirty="0">
                <a:latin typeface="Calibri"/>
                <a:cs typeface="Calibri"/>
              </a:rPr>
              <a:t> </a:t>
            </a:r>
            <a:r>
              <a:rPr b="1" spc="0" dirty="0">
                <a:latin typeface="Calibri"/>
                <a:cs typeface="Calibri"/>
              </a:rPr>
              <a:t>V </a:t>
            </a:r>
            <a:r>
              <a:rPr b="1" spc="30" dirty="0">
                <a:latin typeface="Calibri"/>
                <a:cs typeface="Calibri"/>
              </a:rPr>
              <a:t>E27</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12/19/2018</a:t>
            </a:fld>
            <a:endParaRPr lang="en-US"/>
          </a:p>
        </p:txBody>
      </p:sp>
      <p:sp>
        <p:nvSpPr>
          <p:cNvPr id="5" name="Holder 5"/>
          <p:cNvSpPr>
            <a:spLocks noGrp="1"/>
          </p:cNvSpPr>
          <p:nvPr>
            <p:ph type="sldNum" sz="quarter" idx="7"/>
          </p:nvPr>
        </p:nvSpPr>
        <p:spPr/>
        <p:txBody>
          <a:bodyPr lIns="0" tIns="0" rIns="0" bIns="0"/>
          <a:lstStyle>
            <a:lvl1pPr>
              <a:defRPr sz="700" b="0" i="0">
                <a:solidFill>
                  <a:srgbClr val="FF6600"/>
                </a:solidFill>
                <a:latin typeface="Calibri"/>
                <a:cs typeface="Calibri"/>
              </a:defRPr>
            </a:lvl1pPr>
          </a:lstStyle>
          <a:p>
            <a:pPr marR="5080" algn="r">
              <a:lnSpc>
                <a:spcPct val="100000"/>
              </a:lnSpc>
              <a:spcBef>
                <a:spcPts val="110"/>
              </a:spcBef>
            </a:pPr>
            <a:r>
              <a:rPr spc="-20" dirty="0"/>
              <a:t>©  </a:t>
            </a:r>
            <a:r>
              <a:rPr spc="10" dirty="0"/>
              <a:t>2018, </a:t>
            </a:r>
            <a:r>
              <a:rPr spc="25" dirty="0"/>
              <a:t>LEDVANCE </a:t>
            </a:r>
            <a:r>
              <a:rPr dirty="0"/>
              <a:t>GmbH. </a:t>
            </a:r>
            <a:r>
              <a:rPr spc="25" dirty="0"/>
              <a:t>All </a:t>
            </a:r>
            <a:r>
              <a:rPr spc="10" dirty="0"/>
              <a:t>rights</a:t>
            </a:r>
            <a:r>
              <a:rPr spc="-50" dirty="0"/>
              <a:t> </a:t>
            </a:r>
            <a:r>
              <a:rPr dirty="0"/>
              <a:t>reserved.</a:t>
            </a:r>
          </a:p>
          <a:p>
            <a:pPr marR="5080" algn="r">
              <a:lnSpc>
                <a:spcPct val="100000"/>
              </a:lnSpc>
              <a:spcBef>
                <a:spcPts val="150"/>
              </a:spcBef>
            </a:pPr>
            <a:r>
              <a:rPr b="1" spc="10" dirty="0">
                <a:latin typeface="Calibri"/>
                <a:cs typeface="Calibri"/>
              </a:rPr>
              <a:t>Page </a:t>
            </a:r>
            <a:fld id="{81D60167-4931-47E6-BA6A-407CBD079E47}" type="slidenum">
              <a:rPr b="1" spc="35" dirty="0">
                <a:latin typeface="Calibri"/>
                <a:cs typeface="Calibri"/>
              </a:rPr>
              <a:t>‹#›</a:t>
            </a:fld>
            <a:r>
              <a:rPr b="1" spc="35" dirty="0">
                <a:latin typeface="Calibri"/>
                <a:cs typeface="Calibri"/>
              </a:rPr>
              <a:t> </a:t>
            </a:r>
            <a:r>
              <a:rPr b="1" dirty="0">
                <a:latin typeface="Calibri"/>
                <a:cs typeface="Calibri"/>
              </a:rPr>
              <a:t>of</a:t>
            </a:r>
            <a:r>
              <a:rPr b="1" spc="-90" dirty="0">
                <a:latin typeface="Calibri"/>
                <a:cs typeface="Calibri"/>
              </a:rPr>
              <a:t> </a:t>
            </a:r>
            <a:r>
              <a:rPr b="1" spc="35" dirty="0">
                <a:latin typeface="Calibri"/>
                <a:cs typeface="Calibri"/>
              </a:rPr>
              <a:t>4</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700" b="0" i="0">
                <a:solidFill>
                  <a:srgbClr val="FF6600"/>
                </a:solidFill>
                <a:latin typeface="Calibri"/>
                <a:cs typeface="Calibri"/>
              </a:defRPr>
            </a:lvl1pPr>
          </a:lstStyle>
          <a:p>
            <a:pPr marL="12700">
              <a:lnSpc>
                <a:spcPct val="100000"/>
              </a:lnSpc>
              <a:spcBef>
                <a:spcPts val="110"/>
              </a:spcBef>
            </a:pPr>
            <a:r>
              <a:rPr spc="5" dirty="0"/>
              <a:t>September 20, </a:t>
            </a:r>
            <a:r>
              <a:rPr spc="10" dirty="0"/>
              <a:t>2018,</a:t>
            </a:r>
            <a:r>
              <a:rPr spc="40" dirty="0"/>
              <a:t> </a:t>
            </a:r>
            <a:r>
              <a:rPr spc="5" dirty="0"/>
              <a:t>01:30:13</a:t>
            </a:r>
          </a:p>
          <a:p>
            <a:pPr marL="12700">
              <a:lnSpc>
                <a:spcPct val="100000"/>
              </a:lnSpc>
              <a:spcBef>
                <a:spcPts val="150"/>
              </a:spcBef>
            </a:pPr>
            <a:r>
              <a:rPr b="1" spc="5" dirty="0">
                <a:latin typeface="Calibri"/>
                <a:cs typeface="Calibri"/>
              </a:rPr>
              <a:t>D </a:t>
            </a:r>
            <a:r>
              <a:rPr b="1" spc="15" dirty="0">
                <a:latin typeface="Calibri"/>
                <a:cs typeface="Calibri"/>
              </a:rPr>
              <a:t>TWIST </a:t>
            </a:r>
            <a:r>
              <a:rPr b="1" spc="35" dirty="0">
                <a:latin typeface="Calibri"/>
                <a:cs typeface="Calibri"/>
              </a:rPr>
              <a:t>12 </a:t>
            </a:r>
            <a:r>
              <a:rPr b="1" spc="15" dirty="0">
                <a:latin typeface="Calibri"/>
                <a:cs typeface="Calibri"/>
              </a:rPr>
              <a:t>W/2700 </a:t>
            </a:r>
            <a:r>
              <a:rPr b="1" spc="50" dirty="0">
                <a:latin typeface="Calibri"/>
                <a:cs typeface="Calibri"/>
              </a:rPr>
              <a:t>K </a:t>
            </a:r>
            <a:r>
              <a:rPr b="1" spc="40" dirty="0">
                <a:latin typeface="Calibri"/>
                <a:cs typeface="Calibri"/>
              </a:rPr>
              <a:t>220…240</a:t>
            </a:r>
            <a:r>
              <a:rPr b="1" spc="-95" dirty="0">
                <a:latin typeface="Calibri"/>
                <a:cs typeface="Calibri"/>
              </a:rPr>
              <a:t> </a:t>
            </a:r>
            <a:r>
              <a:rPr b="1" spc="0" dirty="0">
                <a:latin typeface="Calibri"/>
                <a:cs typeface="Calibri"/>
              </a:rPr>
              <a:t>V </a:t>
            </a:r>
            <a:r>
              <a:rPr b="1" spc="30" dirty="0">
                <a:latin typeface="Calibri"/>
                <a:cs typeface="Calibri"/>
              </a:rPr>
              <a:t>E27</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12/19/2018</a:t>
            </a:fld>
            <a:endParaRPr lang="en-US"/>
          </a:p>
        </p:txBody>
      </p:sp>
      <p:sp>
        <p:nvSpPr>
          <p:cNvPr id="4" name="Holder 4"/>
          <p:cNvSpPr>
            <a:spLocks noGrp="1"/>
          </p:cNvSpPr>
          <p:nvPr>
            <p:ph type="sldNum" sz="quarter" idx="7"/>
          </p:nvPr>
        </p:nvSpPr>
        <p:spPr/>
        <p:txBody>
          <a:bodyPr lIns="0" tIns="0" rIns="0" bIns="0"/>
          <a:lstStyle>
            <a:lvl1pPr>
              <a:defRPr sz="700" b="0" i="0">
                <a:solidFill>
                  <a:srgbClr val="FF6600"/>
                </a:solidFill>
                <a:latin typeface="Calibri"/>
                <a:cs typeface="Calibri"/>
              </a:defRPr>
            </a:lvl1pPr>
          </a:lstStyle>
          <a:p>
            <a:pPr marR="5080" algn="r">
              <a:lnSpc>
                <a:spcPct val="100000"/>
              </a:lnSpc>
              <a:spcBef>
                <a:spcPts val="110"/>
              </a:spcBef>
            </a:pPr>
            <a:r>
              <a:rPr spc="-20" dirty="0"/>
              <a:t>©  </a:t>
            </a:r>
            <a:r>
              <a:rPr spc="10" dirty="0"/>
              <a:t>2018, </a:t>
            </a:r>
            <a:r>
              <a:rPr spc="25" dirty="0"/>
              <a:t>LEDVANCE </a:t>
            </a:r>
            <a:r>
              <a:rPr dirty="0"/>
              <a:t>GmbH. </a:t>
            </a:r>
            <a:r>
              <a:rPr spc="25" dirty="0"/>
              <a:t>All </a:t>
            </a:r>
            <a:r>
              <a:rPr spc="10" dirty="0"/>
              <a:t>rights</a:t>
            </a:r>
            <a:r>
              <a:rPr spc="-50" dirty="0"/>
              <a:t> </a:t>
            </a:r>
            <a:r>
              <a:rPr dirty="0"/>
              <a:t>reserved.</a:t>
            </a:r>
          </a:p>
          <a:p>
            <a:pPr marR="5080" algn="r">
              <a:lnSpc>
                <a:spcPct val="100000"/>
              </a:lnSpc>
              <a:spcBef>
                <a:spcPts val="150"/>
              </a:spcBef>
            </a:pPr>
            <a:r>
              <a:rPr b="1" spc="10" dirty="0">
                <a:latin typeface="Calibri"/>
                <a:cs typeface="Calibri"/>
              </a:rPr>
              <a:t>Page </a:t>
            </a:r>
            <a:fld id="{81D60167-4931-47E6-BA6A-407CBD079E47}" type="slidenum">
              <a:rPr b="1" spc="35" dirty="0">
                <a:latin typeface="Calibri"/>
                <a:cs typeface="Calibri"/>
              </a:rPr>
              <a:t>‹#›</a:t>
            </a:fld>
            <a:r>
              <a:rPr b="1" spc="35" dirty="0">
                <a:latin typeface="Calibri"/>
                <a:cs typeface="Calibri"/>
              </a:rPr>
              <a:t> </a:t>
            </a:r>
            <a:r>
              <a:rPr b="1" dirty="0">
                <a:latin typeface="Calibri"/>
                <a:cs typeface="Calibri"/>
              </a:rPr>
              <a:t>of</a:t>
            </a:r>
            <a:r>
              <a:rPr b="1" spc="-90" dirty="0">
                <a:latin typeface="Calibri"/>
                <a:cs typeface="Calibri"/>
              </a:rPr>
              <a:t> </a:t>
            </a:r>
            <a:r>
              <a:rPr b="1" spc="35" dirty="0">
                <a:latin typeface="Calibri"/>
                <a:cs typeface="Calibri"/>
              </a:rPr>
              <a:t>4</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44500" y="1338960"/>
            <a:ext cx="6667500" cy="695960"/>
          </a:xfrm>
          <a:prstGeom prst="rect">
            <a:avLst/>
          </a:prstGeom>
        </p:spPr>
        <p:txBody>
          <a:bodyPr wrap="square" lIns="0" tIns="0" rIns="0" bIns="0">
            <a:spAutoFit/>
          </a:bodyPr>
          <a:lstStyle>
            <a:lvl1pPr>
              <a:defRPr sz="2400" b="1" i="0">
                <a:solidFill>
                  <a:srgbClr val="FF6600"/>
                </a:solidFill>
                <a:latin typeface="Calibri"/>
                <a:cs typeface="Calibri"/>
              </a:defRPr>
            </a:lvl1pPr>
          </a:lstStyle>
          <a:p>
            <a:endParaRPr/>
          </a:p>
        </p:txBody>
      </p:sp>
      <p:sp>
        <p:nvSpPr>
          <p:cNvPr id="3" name="Holder 3"/>
          <p:cNvSpPr>
            <a:spLocks noGrp="1"/>
          </p:cNvSpPr>
          <p:nvPr>
            <p:ph type="body" idx="1"/>
          </p:nvPr>
        </p:nvSpPr>
        <p:spPr>
          <a:xfrm>
            <a:off x="377825" y="2459482"/>
            <a:ext cx="6800850" cy="7057644"/>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44500" y="10194594"/>
            <a:ext cx="1536064" cy="266700"/>
          </a:xfrm>
          <a:prstGeom prst="rect">
            <a:avLst/>
          </a:prstGeom>
        </p:spPr>
        <p:txBody>
          <a:bodyPr wrap="square" lIns="0" tIns="0" rIns="0" bIns="0">
            <a:spAutoFit/>
          </a:bodyPr>
          <a:lstStyle>
            <a:lvl1pPr>
              <a:defRPr sz="700" b="0" i="0">
                <a:solidFill>
                  <a:srgbClr val="FF6600"/>
                </a:solidFill>
                <a:latin typeface="Calibri"/>
                <a:cs typeface="Calibri"/>
              </a:defRPr>
            </a:lvl1pPr>
          </a:lstStyle>
          <a:p>
            <a:pPr marL="12700">
              <a:lnSpc>
                <a:spcPct val="100000"/>
              </a:lnSpc>
              <a:spcBef>
                <a:spcPts val="110"/>
              </a:spcBef>
            </a:pPr>
            <a:r>
              <a:rPr spc="5" dirty="0"/>
              <a:t>September 20, </a:t>
            </a:r>
            <a:r>
              <a:rPr spc="10" dirty="0"/>
              <a:t>2018,</a:t>
            </a:r>
            <a:r>
              <a:rPr spc="40" dirty="0"/>
              <a:t> </a:t>
            </a:r>
            <a:r>
              <a:rPr spc="5" dirty="0"/>
              <a:t>01:30:13</a:t>
            </a:r>
          </a:p>
          <a:p>
            <a:pPr marL="12700">
              <a:lnSpc>
                <a:spcPct val="100000"/>
              </a:lnSpc>
              <a:spcBef>
                <a:spcPts val="150"/>
              </a:spcBef>
            </a:pPr>
            <a:r>
              <a:rPr b="1" spc="5" dirty="0">
                <a:latin typeface="Calibri"/>
                <a:cs typeface="Calibri"/>
              </a:rPr>
              <a:t>D </a:t>
            </a:r>
            <a:r>
              <a:rPr b="1" spc="15" dirty="0">
                <a:latin typeface="Calibri"/>
                <a:cs typeface="Calibri"/>
              </a:rPr>
              <a:t>TWIST </a:t>
            </a:r>
            <a:r>
              <a:rPr b="1" spc="35" dirty="0">
                <a:latin typeface="Calibri"/>
                <a:cs typeface="Calibri"/>
              </a:rPr>
              <a:t>12 </a:t>
            </a:r>
            <a:r>
              <a:rPr b="1" spc="15" dirty="0">
                <a:latin typeface="Calibri"/>
                <a:cs typeface="Calibri"/>
              </a:rPr>
              <a:t>W/2700 </a:t>
            </a:r>
            <a:r>
              <a:rPr b="1" spc="50" dirty="0">
                <a:latin typeface="Calibri"/>
                <a:cs typeface="Calibri"/>
              </a:rPr>
              <a:t>K </a:t>
            </a:r>
            <a:r>
              <a:rPr b="1" spc="40" dirty="0">
                <a:latin typeface="Calibri"/>
                <a:cs typeface="Calibri"/>
              </a:rPr>
              <a:t>220…240</a:t>
            </a:r>
            <a:r>
              <a:rPr b="1" spc="-95" dirty="0">
                <a:latin typeface="Calibri"/>
                <a:cs typeface="Calibri"/>
              </a:rPr>
              <a:t> </a:t>
            </a:r>
            <a:r>
              <a:rPr b="1" spc="0" dirty="0">
                <a:latin typeface="Calibri"/>
                <a:cs typeface="Calibri"/>
              </a:rPr>
              <a:t>V </a:t>
            </a:r>
            <a:r>
              <a:rPr b="1" spc="30" dirty="0">
                <a:latin typeface="Calibri"/>
                <a:cs typeface="Calibri"/>
              </a:rPr>
              <a:t>E27</a:t>
            </a:r>
          </a:p>
        </p:txBody>
      </p:sp>
      <p:sp>
        <p:nvSpPr>
          <p:cNvPr id="5" name="Holder 5"/>
          <p:cNvSpPr>
            <a:spLocks noGrp="1"/>
          </p:cNvSpPr>
          <p:nvPr>
            <p:ph type="dt" sz="half" idx="6"/>
          </p:nvPr>
        </p:nvSpPr>
        <p:spPr>
          <a:xfrm>
            <a:off x="377825" y="9944862"/>
            <a:ext cx="1737995" cy="53467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12/19/2018</a:t>
            </a:fld>
            <a:endParaRPr lang="en-US"/>
          </a:p>
        </p:txBody>
      </p:sp>
      <p:sp>
        <p:nvSpPr>
          <p:cNvPr id="6" name="Holder 6"/>
          <p:cNvSpPr>
            <a:spLocks noGrp="1"/>
          </p:cNvSpPr>
          <p:nvPr>
            <p:ph type="sldNum" sz="quarter" idx="7"/>
          </p:nvPr>
        </p:nvSpPr>
        <p:spPr>
          <a:xfrm>
            <a:off x="5327903" y="10194594"/>
            <a:ext cx="1784350" cy="266700"/>
          </a:xfrm>
          <a:prstGeom prst="rect">
            <a:avLst/>
          </a:prstGeom>
        </p:spPr>
        <p:txBody>
          <a:bodyPr wrap="square" lIns="0" tIns="0" rIns="0" bIns="0">
            <a:spAutoFit/>
          </a:bodyPr>
          <a:lstStyle>
            <a:lvl1pPr>
              <a:defRPr sz="700" b="0" i="0">
                <a:solidFill>
                  <a:srgbClr val="FF6600"/>
                </a:solidFill>
                <a:latin typeface="Calibri"/>
                <a:cs typeface="Calibri"/>
              </a:defRPr>
            </a:lvl1pPr>
          </a:lstStyle>
          <a:p>
            <a:pPr marR="5080" algn="r">
              <a:lnSpc>
                <a:spcPct val="100000"/>
              </a:lnSpc>
              <a:spcBef>
                <a:spcPts val="110"/>
              </a:spcBef>
            </a:pPr>
            <a:r>
              <a:rPr spc="-20" dirty="0"/>
              <a:t>©  </a:t>
            </a:r>
            <a:r>
              <a:rPr spc="10" dirty="0"/>
              <a:t>2018, </a:t>
            </a:r>
            <a:r>
              <a:rPr spc="25" dirty="0"/>
              <a:t>LEDVANCE </a:t>
            </a:r>
            <a:r>
              <a:rPr dirty="0"/>
              <a:t>GmbH. </a:t>
            </a:r>
            <a:r>
              <a:rPr spc="25" dirty="0"/>
              <a:t>All </a:t>
            </a:r>
            <a:r>
              <a:rPr spc="10" dirty="0"/>
              <a:t>rights</a:t>
            </a:r>
            <a:r>
              <a:rPr spc="-50" dirty="0"/>
              <a:t> </a:t>
            </a:r>
            <a:r>
              <a:rPr dirty="0"/>
              <a:t>reserved.</a:t>
            </a:r>
          </a:p>
          <a:p>
            <a:pPr marR="5080" algn="r">
              <a:lnSpc>
                <a:spcPct val="100000"/>
              </a:lnSpc>
              <a:spcBef>
                <a:spcPts val="150"/>
              </a:spcBef>
            </a:pPr>
            <a:r>
              <a:rPr b="1" spc="10" dirty="0">
                <a:latin typeface="Calibri"/>
                <a:cs typeface="Calibri"/>
              </a:rPr>
              <a:t>Page </a:t>
            </a:r>
            <a:fld id="{81D60167-4931-47E6-BA6A-407CBD079E47}" type="slidenum">
              <a:rPr b="1" spc="35" dirty="0">
                <a:latin typeface="Calibri"/>
                <a:cs typeface="Calibri"/>
              </a:rPr>
              <a:t>‹#›</a:t>
            </a:fld>
            <a:r>
              <a:rPr b="1" spc="35" dirty="0">
                <a:latin typeface="Calibri"/>
                <a:cs typeface="Calibri"/>
              </a:rPr>
              <a:t> </a:t>
            </a:r>
            <a:r>
              <a:rPr b="1" dirty="0">
                <a:latin typeface="Calibri"/>
                <a:cs typeface="Calibri"/>
              </a:rPr>
              <a:t>of</a:t>
            </a:r>
            <a:r>
              <a:rPr b="1" spc="-90" dirty="0">
                <a:latin typeface="Calibri"/>
                <a:cs typeface="Calibri"/>
              </a:rPr>
              <a:t> </a:t>
            </a:r>
            <a:r>
              <a:rPr b="1" spc="35" dirty="0">
                <a:latin typeface="Calibri"/>
                <a:cs typeface="Calibri"/>
              </a:rPr>
              <a:t>4</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44500" y="6102350"/>
            <a:ext cx="3661410" cy="1151597"/>
          </a:xfrm>
          <a:prstGeom prst="rect">
            <a:avLst/>
          </a:prstGeom>
        </p:spPr>
        <p:txBody>
          <a:bodyPr vert="horz" wrap="square" lIns="0" tIns="12700" rIns="0" bIns="0" rtlCol="0">
            <a:spAutoFit/>
          </a:bodyPr>
          <a:lstStyle/>
          <a:p>
            <a:pPr marL="12700">
              <a:lnSpc>
                <a:spcPct val="100000"/>
              </a:lnSpc>
              <a:spcBef>
                <a:spcPts val="100"/>
              </a:spcBef>
            </a:pPr>
            <a:r>
              <a:rPr lang="es-MX" sz="900" b="1" spc="15" dirty="0">
                <a:solidFill>
                  <a:srgbClr val="FF6600"/>
                </a:solidFill>
                <a:cs typeface="Calibri"/>
              </a:rPr>
              <a:t>BENEFICIOS DEL PRODUCTO</a:t>
            </a:r>
            <a:endParaRPr lang="es-MX" sz="900" dirty="0">
              <a:cs typeface="Calibri"/>
            </a:endParaRPr>
          </a:p>
          <a:p>
            <a:pPr>
              <a:lnSpc>
                <a:spcPct val="100000"/>
              </a:lnSpc>
            </a:pPr>
            <a:endParaRPr lang="es-MX" sz="1100" dirty="0">
              <a:latin typeface="Times New Roman"/>
              <a:cs typeface="Times New Roman"/>
            </a:endParaRPr>
          </a:p>
          <a:p>
            <a:pPr marL="139700" indent="-127000">
              <a:lnSpc>
                <a:spcPct val="100000"/>
              </a:lnSpc>
              <a:buChar char="–"/>
              <a:tabLst>
                <a:tab pos="139700" algn="l"/>
              </a:tabLst>
            </a:pPr>
            <a:r>
              <a:rPr lang="es-MX" sz="900" dirty="0">
                <a:cs typeface="Calibri"/>
              </a:rPr>
              <a:t>Funciona con todas las lámparas led que utilizan con driver externo.</a:t>
            </a:r>
          </a:p>
          <a:p>
            <a:pPr marL="139700" indent="-127000">
              <a:lnSpc>
                <a:spcPct val="100000"/>
              </a:lnSpc>
              <a:buChar char="–"/>
              <a:tabLst>
                <a:tab pos="139700" algn="l"/>
              </a:tabLst>
            </a:pPr>
            <a:r>
              <a:rPr lang="es-MX" sz="900" dirty="0"/>
              <a:t>Salida de potencia constante</a:t>
            </a:r>
          </a:p>
          <a:p>
            <a:pPr marL="139700" indent="-127000">
              <a:lnSpc>
                <a:spcPct val="100000"/>
              </a:lnSpc>
              <a:buChar char="–"/>
              <a:tabLst>
                <a:tab pos="139700" algn="l"/>
              </a:tabLst>
            </a:pPr>
            <a:r>
              <a:rPr lang="es-MX" sz="900" dirty="0">
                <a:cs typeface="Calibri"/>
              </a:rPr>
              <a:t>Suministra una cierta corriente constante dependiendo del voltaje del controlador LED, manteniendo siempre la misma salida de potencia  de emergencia.</a:t>
            </a:r>
          </a:p>
          <a:p>
            <a:pPr marL="139700" indent="-127000">
              <a:lnSpc>
                <a:spcPct val="100000"/>
              </a:lnSpc>
              <a:buChar char="–"/>
              <a:tabLst>
                <a:tab pos="139700" algn="l"/>
              </a:tabLst>
            </a:pPr>
            <a:r>
              <a:rPr lang="es-MX" sz="900" dirty="0">
                <a:cs typeface="Calibri"/>
              </a:rPr>
              <a:t>Protección contra descargas eléctricas </a:t>
            </a:r>
          </a:p>
        </p:txBody>
      </p:sp>
      <p:sp>
        <p:nvSpPr>
          <p:cNvPr id="3" name="object 3"/>
          <p:cNvSpPr/>
          <p:nvPr/>
        </p:nvSpPr>
        <p:spPr>
          <a:xfrm>
            <a:off x="457200" y="7480300"/>
            <a:ext cx="6642100" cy="0"/>
          </a:xfrm>
          <a:custGeom>
            <a:avLst/>
            <a:gdLst/>
            <a:ahLst/>
            <a:cxnLst/>
            <a:rect l="l" t="t" r="r" b="b"/>
            <a:pathLst>
              <a:path w="6642100">
                <a:moveTo>
                  <a:pt x="0" y="0"/>
                </a:moveTo>
                <a:lnTo>
                  <a:pt x="6642100" y="0"/>
                </a:lnTo>
              </a:path>
            </a:pathLst>
          </a:custGeom>
          <a:ln w="12700">
            <a:solidFill>
              <a:srgbClr val="FF6600"/>
            </a:solidFill>
          </a:ln>
        </p:spPr>
        <p:txBody>
          <a:bodyPr wrap="square" lIns="0" tIns="0" rIns="0" bIns="0" rtlCol="0"/>
          <a:lstStyle/>
          <a:p>
            <a:endParaRPr/>
          </a:p>
        </p:txBody>
      </p:sp>
      <p:sp>
        <p:nvSpPr>
          <p:cNvPr id="4" name="object 4"/>
          <p:cNvSpPr txBox="1"/>
          <p:nvPr/>
        </p:nvSpPr>
        <p:spPr>
          <a:xfrm>
            <a:off x="444500" y="7569165"/>
            <a:ext cx="6876096" cy="1290097"/>
          </a:xfrm>
          <a:prstGeom prst="rect">
            <a:avLst/>
          </a:prstGeom>
        </p:spPr>
        <p:txBody>
          <a:bodyPr vert="horz" wrap="square" lIns="0" tIns="12700" rIns="0" bIns="0" rtlCol="0">
            <a:spAutoFit/>
          </a:bodyPr>
          <a:lstStyle/>
          <a:p>
            <a:pPr marL="12700">
              <a:lnSpc>
                <a:spcPct val="100000"/>
              </a:lnSpc>
              <a:spcBef>
                <a:spcPts val="100"/>
              </a:spcBef>
            </a:pPr>
            <a:r>
              <a:rPr lang="es-MX" sz="900" b="1" spc="15" dirty="0">
                <a:solidFill>
                  <a:srgbClr val="FF6600"/>
                </a:solidFill>
                <a:latin typeface="Calibri"/>
                <a:cs typeface="Calibri"/>
              </a:rPr>
              <a:t>CARACTERÍSTICAS DEL PRODUCTO</a:t>
            </a:r>
            <a:endParaRPr sz="900" dirty="0">
              <a:latin typeface="Calibri"/>
              <a:cs typeface="Calibri"/>
            </a:endParaRPr>
          </a:p>
          <a:p>
            <a:pPr>
              <a:lnSpc>
                <a:spcPct val="100000"/>
              </a:lnSpc>
            </a:pPr>
            <a:endParaRPr sz="1100" dirty="0">
              <a:latin typeface="Times New Roman"/>
              <a:cs typeface="Times New Roman"/>
            </a:endParaRPr>
          </a:p>
          <a:p>
            <a:pPr marL="139700" indent="-127000">
              <a:lnSpc>
                <a:spcPct val="100000"/>
              </a:lnSpc>
              <a:buChar char="–"/>
              <a:tabLst>
                <a:tab pos="139700" algn="l"/>
              </a:tabLst>
            </a:pPr>
            <a:r>
              <a:rPr lang="es-MX" sz="900" dirty="0">
                <a:cs typeface="Calibri"/>
              </a:rPr>
              <a:t>Interruptor de prueba</a:t>
            </a:r>
          </a:p>
          <a:p>
            <a:pPr marL="12700">
              <a:lnSpc>
                <a:spcPct val="100000"/>
              </a:lnSpc>
              <a:tabLst>
                <a:tab pos="139700" algn="l"/>
              </a:tabLst>
            </a:pPr>
            <a:r>
              <a:rPr lang="es-MX" sz="900" dirty="0">
                <a:cs typeface="Calibri"/>
              </a:rPr>
              <a:t>El kit de emergencia entrará en modo de emergencia si se presiona el interruptor de prueba cuando la alimentación principal está encendida, esto permite hacer pruebas de funcionamiento del sistema de emergencia sin necesidad de apagar la alimentación de todo el edificio.</a:t>
            </a:r>
          </a:p>
          <a:p>
            <a:pPr marL="139700" indent="-127000">
              <a:lnSpc>
                <a:spcPct val="100000"/>
              </a:lnSpc>
              <a:buChar char="–"/>
              <a:tabLst>
                <a:tab pos="139700" algn="l"/>
              </a:tabLst>
            </a:pPr>
            <a:endParaRPr lang="en-US" sz="900" dirty="0">
              <a:cs typeface="Calibri"/>
            </a:endParaRPr>
          </a:p>
          <a:p>
            <a:pPr marL="139700" indent="-127000">
              <a:lnSpc>
                <a:spcPct val="100000"/>
              </a:lnSpc>
              <a:buChar char="–"/>
              <a:tabLst>
                <a:tab pos="139700" algn="l"/>
              </a:tabLst>
            </a:pPr>
            <a:r>
              <a:rPr lang="es-MX" sz="900" dirty="0">
                <a:cs typeface="Calibri"/>
              </a:rPr>
              <a:t>LED indicador de carga</a:t>
            </a:r>
          </a:p>
          <a:p>
            <a:pPr marL="12700">
              <a:lnSpc>
                <a:spcPct val="100000"/>
              </a:lnSpc>
              <a:tabLst>
                <a:tab pos="139700" algn="l"/>
              </a:tabLst>
            </a:pPr>
            <a:r>
              <a:rPr lang="es-MX" sz="900" dirty="0">
                <a:cs typeface="Calibri"/>
              </a:rPr>
              <a:t>Indica si la batería esta en modo de carga o cuenta con carga completa. El LED indicador de carga se encenderá si la batería está cargando y se apagará sin la batería esta cargada.</a:t>
            </a:r>
          </a:p>
        </p:txBody>
      </p:sp>
      <p:sp>
        <p:nvSpPr>
          <p:cNvPr id="6" name="object 6"/>
          <p:cNvSpPr txBox="1">
            <a:spLocks noGrp="1"/>
          </p:cNvSpPr>
          <p:nvPr>
            <p:ph type="title"/>
          </p:nvPr>
        </p:nvSpPr>
        <p:spPr>
          <a:xfrm>
            <a:off x="444500" y="1338960"/>
            <a:ext cx="5075555" cy="679673"/>
          </a:xfrm>
          <a:prstGeom prst="rect">
            <a:avLst/>
          </a:prstGeom>
        </p:spPr>
        <p:txBody>
          <a:bodyPr vert="horz" wrap="square" lIns="0" tIns="12700" rIns="0" bIns="0" rtlCol="0">
            <a:spAutoFit/>
          </a:bodyPr>
          <a:lstStyle/>
          <a:p>
            <a:pPr marL="12700">
              <a:lnSpc>
                <a:spcPts val="2640"/>
              </a:lnSpc>
              <a:spcBef>
                <a:spcPts val="100"/>
              </a:spcBef>
            </a:pPr>
            <a:r>
              <a:rPr lang="es-MX" spc="50" dirty="0"/>
              <a:t>FICHA TÉCNICA</a:t>
            </a:r>
            <a:endParaRPr spc="75" dirty="0"/>
          </a:p>
          <a:p>
            <a:pPr marL="12700">
              <a:lnSpc>
                <a:spcPts val="2640"/>
              </a:lnSpc>
            </a:pPr>
            <a:r>
              <a:rPr lang="es-MX" b="0" spc="85" dirty="0" err="1">
                <a:latin typeface="Calibri"/>
                <a:cs typeface="Calibri"/>
              </a:rPr>
              <a:t>Emergency</a:t>
            </a:r>
            <a:r>
              <a:rPr lang="es-MX" b="0" spc="85" dirty="0">
                <a:latin typeface="Calibri"/>
                <a:cs typeface="Calibri"/>
              </a:rPr>
              <a:t> Driver Kit</a:t>
            </a:r>
            <a:endParaRPr b="0" spc="90" dirty="0">
              <a:latin typeface="Calibri"/>
              <a:cs typeface="Calibri"/>
            </a:endParaRPr>
          </a:p>
        </p:txBody>
      </p:sp>
      <p:sp>
        <p:nvSpPr>
          <p:cNvPr id="7" name="object 7"/>
          <p:cNvSpPr txBox="1"/>
          <p:nvPr/>
        </p:nvSpPr>
        <p:spPr>
          <a:xfrm>
            <a:off x="444500" y="2139060"/>
            <a:ext cx="4510405" cy="197490"/>
          </a:xfrm>
          <a:prstGeom prst="rect">
            <a:avLst/>
          </a:prstGeom>
        </p:spPr>
        <p:txBody>
          <a:bodyPr vert="horz" wrap="square" lIns="0" tIns="12700" rIns="0" bIns="0" rtlCol="0">
            <a:spAutoFit/>
          </a:bodyPr>
          <a:lstStyle/>
          <a:p>
            <a:pPr marL="12700">
              <a:lnSpc>
                <a:spcPct val="100000"/>
              </a:lnSpc>
              <a:spcBef>
                <a:spcPts val="100"/>
              </a:spcBef>
            </a:pPr>
            <a:r>
              <a:rPr lang="es-MX" sz="1200" b="1" dirty="0">
                <a:solidFill>
                  <a:srgbClr val="FF6600"/>
                </a:solidFill>
                <a:latin typeface="Calibri"/>
                <a:cs typeface="Calibri"/>
              </a:rPr>
              <a:t>LEDVANCE DRIVER DE EMERGENCIA</a:t>
            </a:r>
            <a:endParaRPr sz="1200" dirty="0">
              <a:latin typeface="Calibri"/>
              <a:cs typeface="Calibri"/>
            </a:endParaRPr>
          </a:p>
        </p:txBody>
      </p:sp>
      <p:sp>
        <p:nvSpPr>
          <p:cNvPr id="8" name="object 8"/>
          <p:cNvSpPr/>
          <p:nvPr/>
        </p:nvSpPr>
        <p:spPr>
          <a:xfrm>
            <a:off x="3859529" y="2893822"/>
            <a:ext cx="3239770" cy="0"/>
          </a:xfrm>
          <a:custGeom>
            <a:avLst/>
            <a:gdLst/>
            <a:ahLst/>
            <a:cxnLst/>
            <a:rect l="l" t="t" r="r" b="b"/>
            <a:pathLst>
              <a:path w="3239770">
                <a:moveTo>
                  <a:pt x="0" y="0"/>
                </a:moveTo>
                <a:lnTo>
                  <a:pt x="3239770" y="0"/>
                </a:lnTo>
              </a:path>
            </a:pathLst>
          </a:custGeom>
          <a:ln w="12700">
            <a:solidFill>
              <a:srgbClr val="FF6600"/>
            </a:solidFill>
          </a:ln>
        </p:spPr>
        <p:txBody>
          <a:bodyPr wrap="square" lIns="0" tIns="0" rIns="0" bIns="0" rtlCol="0"/>
          <a:lstStyle/>
          <a:p>
            <a:endParaRPr/>
          </a:p>
        </p:txBody>
      </p:sp>
      <p:sp>
        <p:nvSpPr>
          <p:cNvPr id="10" name="object 10"/>
          <p:cNvSpPr txBox="1"/>
          <p:nvPr/>
        </p:nvSpPr>
        <p:spPr>
          <a:xfrm>
            <a:off x="3846829" y="3033521"/>
            <a:ext cx="2861310" cy="2090316"/>
          </a:xfrm>
          <a:prstGeom prst="rect">
            <a:avLst/>
          </a:prstGeom>
        </p:spPr>
        <p:txBody>
          <a:bodyPr vert="horz" wrap="square" lIns="0" tIns="12700" rIns="0" bIns="0" rtlCol="0">
            <a:spAutoFit/>
          </a:bodyPr>
          <a:lstStyle/>
          <a:p>
            <a:pPr marL="12700">
              <a:lnSpc>
                <a:spcPct val="100000"/>
              </a:lnSpc>
              <a:spcBef>
                <a:spcPts val="100"/>
              </a:spcBef>
            </a:pPr>
            <a:r>
              <a:rPr lang="es-MX" sz="900" b="1" spc="15" dirty="0">
                <a:solidFill>
                  <a:srgbClr val="FF6600"/>
                </a:solidFill>
                <a:cs typeface="Calibri"/>
              </a:rPr>
              <a:t>AREAS DE APLICACIÓN</a:t>
            </a:r>
          </a:p>
          <a:p>
            <a:pPr marL="139700" indent="-127000">
              <a:lnSpc>
                <a:spcPct val="100000"/>
              </a:lnSpc>
              <a:buChar char="–"/>
              <a:tabLst>
                <a:tab pos="139700" algn="l"/>
              </a:tabLst>
            </a:pPr>
            <a:r>
              <a:rPr lang="es-AR" sz="900" dirty="0">
                <a:cs typeface="Calibri"/>
              </a:rPr>
              <a:t>Salidas</a:t>
            </a:r>
          </a:p>
          <a:p>
            <a:pPr marL="139700" indent="-127000">
              <a:lnSpc>
                <a:spcPct val="100000"/>
              </a:lnSpc>
              <a:buChar char="–"/>
              <a:tabLst>
                <a:tab pos="139700" algn="l"/>
              </a:tabLst>
            </a:pPr>
            <a:r>
              <a:rPr lang="es-MX" sz="900" dirty="0">
                <a:cs typeface="Calibri"/>
              </a:rPr>
              <a:t>Rutas de evacuación</a:t>
            </a:r>
          </a:p>
          <a:p>
            <a:pPr marL="139700" indent="-127000">
              <a:lnSpc>
                <a:spcPct val="100000"/>
              </a:lnSpc>
              <a:buChar char="–"/>
              <a:tabLst>
                <a:tab pos="139700" algn="l"/>
              </a:tabLst>
            </a:pPr>
            <a:r>
              <a:rPr lang="es-MX" sz="900" dirty="0">
                <a:cs typeface="Calibri"/>
              </a:rPr>
              <a:t>Pasillos</a:t>
            </a:r>
          </a:p>
          <a:p>
            <a:pPr marL="139700" indent="-127000">
              <a:lnSpc>
                <a:spcPct val="100000"/>
              </a:lnSpc>
              <a:buChar char="–"/>
              <a:tabLst>
                <a:tab pos="139700" algn="l"/>
              </a:tabLst>
            </a:pPr>
            <a:r>
              <a:rPr lang="es-MX" sz="900" dirty="0">
                <a:cs typeface="Calibri"/>
              </a:rPr>
              <a:t>Puntos de encuentro</a:t>
            </a:r>
          </a:p>
          <a:p>
            <a:pPr marL="139700" indent="-127000">
              <a:lnSpc>
                <a:spcPct val="100000"/>
              </a:lnSpc>
              <a:buChar char="–"/>
              <a:tabLst>
                <a:tab pos="139700" algn="l"/>
              </a:tabLst>
            </a:pPr>
            <a:r>
              <a:rPr lang="es-MX" sz="900" dirty="0">
                <a:cs typeface="Calibri"/>
              </a:rPr>
              <a:t>Corredores</a:t>
            </a:r>
          </a:p>
          <a:p>
            <a:pPr marL="12700">
              <a:lnSpc>
                <a:spcPct val="100000"/>
              </a:lnSpc>
              <a:tabLst>
                <a:tab pos="139700" algn="l"/>
              </a:tabLst>
            </a:pPr>
            <a:endParaRPr lang="en-US" sz="900" dirty="0">
              <a:cs typeface="Calibri"/>
            </a:endParaRPr>
          </a:p>
          <a:p>
            <a:pPr marL="12700">
              <a:lnSpc>
                <a:spcPct val="100000"/>
              </a:lnSpc>
              <a:tabLst>
                <a:tab pos="139700" algn="l"/>
              </a:tabLst>
            </a:pPr>
            <a:r>
              <a:rPr lang="es-MX" sz="900" dirty="0">
                <a:cs typeface="Calibri"/>
              </a:rPr>
              <a:t>El alumbrado de emergencia tiene el objetivo de proteger la vida del ser humano cuando existe una contingencia dentro de espacios públicos tales como edificios comerciales, industriales e institucionales.</a:t>
            </a:r>
          </a:p>
          <a:p>
            <a:pPr marL="12700">
              <a:lnSpc>
                <a:spcPct val="100000"/>
              </a:lnSpc>
              <a:tabLst>
                <a:tab pos="139700" algn="l"/>
              </a:tabLst>
            </a:pPr>
            <a:r>
              <a:rPr lang="es-MX" sz="900" dirty="0">
                <a:cs typeface="Calibri"/>
              </a:rPr>
              <a:t>La luz de emergencia, además de brindar un servicio de seguridad, se utiliza como elemento de señalización de los medios de acceso, desalojo, movimiento y estancia pública.</a:t>
            </a:r>
          </a:p>
          <a:p>
            <a:pPr marL="139700" indent="-127000">
              <a:lnSpc>
                <a:spcPct val="100000"/>
              </a:lnSpc>
              <a:buChar char="–"/>
              <a:tabLst>
                <a:tab pos="139700" algn="l"/>
              </a:tabLst>
            </a:pPr>
            <a:endParaRPr sz="900" dirty="0">
              <a:latin typeface="Calibri"/>
              <a:cs typeface="Calibri"/>
            </a:endParaRPr>
          </a:p>
        </p:txBody>
      </p:sp>
      <p:sp>
        <p:nvSpPr>
          <p:cNvPr id="11" name="object 11"/>
          <p:cNvSpPr/>
          <p:nvPr/>
        </p:nvSpPr>
        <p:spPr>
          <a:xfrm>
            <a:off x="228600" y="5366130"/>
            <a:ext cx="93345" cy="0"/>
          </a:xfrm>
          <a:custGeom>
            <a:avLst/>
            <a:gdLst/>
            <a:ahLst/>
            <a:cxnLst/>
            <a:rect l="l" t="t" r="r" b="b"/>
            <a:pathLst>
              <a:path w="93345">
                <a:moveTo>
                  <a:pt x="0" y="0"/>
                </a:moveTo>
                <a:lnTo>
                  <a:pt x="93268" y="0"/>
                </a:lnTo>
              </a:path>
            </a:pathLst>
          </a:custGeom>
          <a:ln w="8001">
            <a:solidFill>
              <a:srgbClr val="000000"/>
            </a:solidFill>
          </a:ln>
        </p:spPr>
        <p:txBody>
          <a:bodyPr wrap="square" lIns="0" tIns="0" rIns="0" bIns="0" rtlCol="0"/>
          <a:lstStyle/>
          <a:p>
            <a:endParaRPr/>
          </a:p>
        </p:txBody>
      </p:sp>
      <p:sp>
        <p:nvSpPr>
          <p:cNvPr id="12" name="object 12"/>
          <p:cNvSpPr/>
          <p:nvPr/>
        </p:nvSpPr>
        <p:spPr>
          <a:xfrm>
            <a:off x="457200" y="9213215"/>
            <a:ext cx="440309" cy="635000"/>
          </a:xfrm>
          <a:prstGeom prst="rect">
            <a:avLst/>
          </a:prstGeom>
          <a:blipFill>
            <a:blip r:embed="rId2" cstate="print"/>
            <a:stretch>
              <a:fillRect/>
            </a:stretch>
          </a:blipFill>
        </p:spPr>
        <p:txBody>
          <a:bodyPr wrap="square" lIns="0" tIns="0" rIns="0" bIns="0" rtlCol="0"/>
          <a:lstStyle/>
          <a:p>
            <a:endParaRPr/>
          </a:p>
        </p:txBody>
      </p:sp>
      <p:sp>
        <p:nvSpPr>
          <p:cNvPr id="13" name="object 13"/>
          <p:cNvSpPr/>
          <p:nvPr/>
        </p:nvSpPr>
        <p:spPr>
          <a:xfrm>
            <a:off x="457200" y="10064115"/>
            <a:ext cx="3321050" cy="0"/>
          </a:xfrm>
          <a:custGeom>
            <a:avLst/>
            <a:gdLst/>
            <a:ahLst/>
            <a:cxnLst/>
            <a:rect l="l" t="t" r="r" b="b"/>
            <a:pathLst>
              <a:path w="3321050">
                <a:moveTo>
                  <a:pt x="0" y="0"/>
                </a:moveTo>
                <a:lnTo>
                  <a:pt x="3321050" y="0"/>
                </a:lnTo>
              </a:path>
            </a:pathLst>
          </a:custGeom>
          <a:ln w="3810">
            <a:solidFill>
              <a:srgbClr val="FF6600"/>
            </a:solidFill>
          </a:ln>
        </p:spPr>
        <p:txBody>
          <a:bodyPr wrap="square" lIns="0" tIns="0" rIns="0" bIns="0" rtlCol="0"/>
          <a:lstStyle/>
          <a:p>
            <a:endParaRPr/>
          </a:p>
        </p:txBody>
      </p:sp>
      <p:sp>
        <p:nvSpPr>
          <p:cNvPr id="14" name="object 14"/>
          <p:cNvSpPr/>
          <p:nvPr/>
        </p:nvSpPr>
        <p:spPr>
          <a:xfrm>
            <a:off x="3778250" y="10064115"/>
            <a:ext cx="3321050" cy="0"/>
          </a:xfrm>
          <a:custGeom>
            <a:avLst/>
            <a:gdLst/>
            <a:ahLst/>
            <a:cxnLst/>
            <a:rect l="l" t="t" r="r" b="b"/>
            <a:pathLst>
              <a:path w="3321050">
                <a:moveTo>
                  <a:pt x="0" y="0"/>
                </a:moveTo>
                <a:lnTo>
                  <a:pt x="3321050" y="0"/>
                </a:lnTo>
              </a:path>
            </a:pathLst>
          </a:custGeom>
          <a:ln w="3810">
            <a:solidFill>
              <a:srgbClr val="FF6600"/>
            </a:solidFill>
          </a:ln>
        </p:spPr>
        <p:txBody>
          <a:bodyPr wrap="square" lIns="0" tIns="0" rIns="0" bIns="0" rtlCol="0"/>
          <a:lstStyle/>
          <a:p>
            <a:endParaRPr/>
          </a:p>
        </p:txBody>
      </p:sp>
      <p:sp>
        <p:nvSpPr>
          <p:cNvPr id="15" name="object 15"/>
          <p:cNvSpPr txBox="1">
            <a:spLocks noGrp="1"/>
          </p:cNvSpPr>
          <p:nvPr>
            <p:ph type="ftr" sz="quarter" idx="5"/>
          </p:nvPr>
        </p:nvSpPr>
        <p:spPr>
          <a:prstGeom prst="rect">
            <a:avLst/>
          </a:prstGeom>
        </p:spPr>
        <p:txBody>
          <a:bodyPr vert="horz" wrap="square" lIns="0" tIns="13970" rIns="0" bIns="0" rtlCol="0">
            <a:spAutoFit/>
          </a:bodyPr>
          <a:lstStyle/>
          <a:p>
            <a:pPr marL="12700">
              <a:lnSpc>
                <a:spcPct val="100000"/>
              </a:lnSpc>
              <a:spcBef>
                <a:spcPts val="110"/>
              </a:spcBef>
            </a:pPr>
            <a:r>
              <a:rPr spc="5" dirty="0"/>
              <a:t>September 20, </a:t>
            </a:r>
            <a:r>
              <a:rPr spc="10" dirty="0"/>
              <a:t>2018,</a:t>
            </a:r>
            <a:r>
              <a:rPr spc="40" dirty="0"/>
              <a:t> </a:t>
            </a:r>
            <a:r>
              <a:rPr spc="5" dirty="0"/>
              <a:t>01:30:13</a:t>
            </a:r>
          </a:p>
          <a:p>
            <a:pPr marL="12700">
              <a:lnSpc>
                <a:spcPct val="100000"/>
              </a:lnSpc>
              <a:spcBef>
                <a:spcPts val="150"/>
              </a:spcBef>
            </a:pPr>
            <a:r>
              <a:rPr b="1" spc="5" dirty="0">
                <a:latin typeface="Calibri"/>
                <a:cs typeface="Calibri"/>
              </a:rPr>
              <a:t>D </a:t>
            </a:r>
            <a:r>
              <a:rPr b="1" spc="15" dirty="0">
                <a:latin typeface="Calibri"/>
                <a:cs typeface="Calibri"/>
              </a:rPr>
              <a:t>TWIST </a:t>
            </a:r>
            <a:r>
              <a:rPr b="1" spc="35" dirty="0">
                <a:latin typeface="Calibri"/>
                <a:cs typeface="Calibri"/>
              </a:rPr>
              <a:t>12 </a:t>
            </a:r>
            <a:r>
              <a:rPr b="1" spc="15" dirty="0">
                <a:latin typeface="Calibri"/>
                <a:cs typeface="Calibri"/>
              </a:rPr>
              <a:t>W/2700 </a:t>
            </a:r>
            <a:r>
              <a:rPr b="1" spc="50" dirty="0">
                <a:latin typeface="Calibri"/>
                <a:cs typeface="Calibri"/>
              </a:rPr>
              <a:t>K </a:t>
            </a:r>
            <a:r>
              <a:rPr b="1" spc="40" dirty="0">
                <a:latin typeface="Calibri"/>
                <a:cs typeface="Calibri"/>
              </a:rPr>
              <a:t>220…240</a:t>
            </a:r>
            <a:r>
              <a:rPr b="1" spc="-95" dirty="0">
                <a:latin typeface="Calibri"/>
                <a:cs typeface="Calibri"/>
              </a:rPr>
              <a:t> </a:t>
            </a:r>
            <a:r>
              <a:rPr b="1" spc="0" dirty="0">
                <a:latin typeface="Calibri"/>
                <a:cs typeface="Calibri"/>
              </a:rPr>
              <a:t>V </a:t>
            </a:r>
            <a:r>
              <a:rPr b="1" spc="30" dirty="0">
                <a:latin typeface="Calibri"/>
                <a:cs typeface="Calibri"/>
              </a:rPr>
              <a:t>E27</a:t>
            </a:r>
          </a:p>
        </p:txBody>
      </p:sp>
      <p:sp>
        <p:nvSpPr>
          <p:cNvPr id="16" name="object 16"/>
          <p:cNvSpPr txBox="1">
            <a:spLocks noGrp="1"/>
          </p:cNvSpPr>
          <p:nvPr>
            <p:ph type="sldNum" sz="quarter" idx="7"/>
          </p:nvPr>
        </p:nvSpPr>
        <p:spPr>
          <a:prstGeom prst="rect">
            <a:avLst/>
          </a:prstGeom>
        </p:spPr>
        <p:txBody>
          <a:bodyPr vert="horz" wrap="square" lIns="0" tIns="13970" rIns="0" bIns="0" rtlCol="0">
            <a:spAutoFit/>
          </a:bodyPr>
          <a:lstStyle/>
          <a:p>
            <a:pPr marR="5080" algn="r">
              <a:lnSpc>
                <a:spcPct val="100000"/>
              </a:lnSpc>
              <a:spcBef>
                <a:spcPts val="110"/>
              </a:spcBef>
            </a:pPr>
            <a:r>
              <a:rPr spc="-20" dirty="0"/>
              <a:t>©  </a:t>
            </a:r>
            <a:r>
              <a:rPr spc="10" dirty="0"/>
              <a:t>2018, </a:t>
            </a:r>
            <a:r>
              <a:rPr spc="25" dirty="0"/>
              <a:t>LEDVANCE </a:t>
            </a:r>
            <a:r>
              <a:rPr dirty="0"/>
              <a:t>GmbH. </a:t>
            </a:r>
            <a:r>
              <a:rPr spc="25" dirty="0"/>
              <a:t>All </a:t>
            </a:r>
            <a:r>
              <a:rPr spc="10" dirty="0"/>
              <a:t>rights</a:t>
            </a:r>
            <a:r>
              <a:rPr spc="-50" dirty="0"/>
              <a:t> </a:t>
            </a:r>
            <a:r>
              <a:rPr dirty="0"/>
              <a:t>reserved.</a:t>
            </a:r>
          </a:p>
          <a:p>
            <a:pPr marR="5080" algn="r">
              <a:lnSpc>
                <a:spcPct val="100000"/>
              </a:lnSpc>
              <a:spcBef>
                <a:spcPts val="150"/>
              </a:spcBef>
            </a:pPr>
            <a:r>
              <a:rPr b="1" spc="10" dirty="0">
                <a:latin typeface="Calibri"/>
                <a:cs typeface="Calibri"/>
              </a:rPr>
              <a:t>Page </a:t>
            </a:r>
            <a:fld id="{81D60167-4931-47E6-BA6A-407CBD079E47}" type="slidenum">
              <a:rPr b="1" spc="35" dirty="0">
                <a:latin typeface="Calibri"/>
                <a:cs typeface="Calibri"/>
              </a:rPr>
              <a:t>1</a:t>
            </a:fld>
            <a:r>
              <a:rPr b="1" spc="35" dirty="0">
                <a:latin typeface="Calibri"/>
                <a:cs typeface="Calibri"/>
              </a:rPr>
              <a:t> </a:t>
            </a:r>
            <a:r>
              <a:rPr b="1" dirty="0">
                <a:latin typeface="Calibri"/>
                <a:cs typeface="Calibri"/>
              </a:rPr>
              <a:t>of</a:t>
            </a:r>
            <a:r>
              <a:rPr b="1" spc="-90" dirty="0">
                <a:latin typeface="Calibri"/>
                <a:cs typeface="Calibri"/>
              </a:rPr>
              <a:t> </a:t>
            </a:r>
            <a:r>
              <a:rPr b="1" spc="35" dirty="0">
                <a:latin typeface="Calibri"/>
                <a:cs typeface="Calibri"/>
              </a:rPr>
              <a:t>4</a:t>
            </a:r>
          </a:p>
        </p:txBody>
      </p:sp>
      <p:pic>
        <p:nvPicPr>
          <p:cNvPr id="20" name="Picture 19">
            <a:extLst>
              <a:ext uri="{FF2B5EF4-FFF2-40B4-BE49-F238E27FC236}">
                <a16:creationId xmlns:a16="http://schemas.microsoft.com/office/drawing/2014/main" id="{9619EF4D-B755-4BC2-9989-782DCE935EAC}"/>
              </a:ext>
            </a:extLst>
          </p:cNvPr>
          <p:cNvPicPr>
            <a:picLocks noChangeAspect="1"/>
          </p:cNvPicPr>
          <p:nvPr/>
        </p:nvPicPr>
        <p:blipFill rotWithShape="1">
          <a:blip r:embed="rId3"/>
          <a:srcRect l="45185" t="21827" r="20353" b="62219"/>
          <a:stretch/>
        </p:blipFill>
        <p:spPr>
          <a:xfrm>
            <a:off x="4716461" y="603868"/>
            <a:ext cx="2604135" cy="642546"/>
          </a:xfrm>
          <a:prstGeom prst="rect">
            <a:avLst/>
          </a:prstGeom>
        </p:spPr>
      </p:pic>
      <p:pic>
        <p:nvPicPr>
          <p:cNvPr id="22" name="Picture 21">
            <a:extLst>
              <a:ext uri="{FF2B5EF4-FFF2-40B4-BE49-F238E27FC236}">
                <a16:creationId xmlns:a16="http://schemas.microsoft.com/office/drawing/2014/main" id="{7AF86BC1-E97C-46CF-A856-060A4E773EA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859529" y="5051480"/>
            <a:ext cx="704216" cy="629300"/>
          </a:xfrm>
          <a:prstGeom prst="rect">
            <a:avLst/>
          </a:prstGeom>
        </p:spPr>
      </p:pic>
      <p:pic>
        <p:nvPicPr>
          <p:cNvPr id="5" name="Picture 4">
            <a:extLst>
              <a:ext uri="{FF2B5EF4-FFF2-40B4-BE49-F238E27FC236}">
                <a16:creationId xmlns:a16="http://schemas.microsoft.com/office/drawing/2014/main" id="{9FBF5B55-1309-4300-8495-91E71F6DED88}"/>
              </a:ext>
            </a:extLst>
          </p:cNvPr>
          <p:cNvPicPr>
            <a:picLocks noChangeAspect="1"/>
          </p:cNvPicPr>
          <p:nvPr/>
        </p:nvPicPr>
        <p:blipFill rotWithShape="1">
          <a:blip r:embed="rId5"/>
          <a:srcRect l="56429" t="38942" r="7647" b="16312"/>
          <a:stretch/>
        </p:blipFill>
        <p:spPr>
          <a:xfrm>
            <a:off x="218067" y="3136900"/>
            <a:ext cx="3475730" cy="233259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30" name="Table 29">
            <a:extLst>
              <a:ext uri="{FF2B5EF4-FFF2-40B4-BE49-F238E27FC236}">
                <a16:creationId xmlns:a16="http://schemas.microsoft.com/office/drawing/2014/main" id="{0FB62E92-7A90-4579-9C20-D6A6F426ADFA}"/>
              </a:ext>
            </a:extLst>
          </p:cNvPr>
          <p:cNvGraphicFramePr>
            <a:graphicFrameLocks noGrp="1"/>
          </p:cNvGraphicFramePr>
          <p:nvPr>
            <p:extLst>
              <p:ext uri="{D42A27DB-BD31-4B8C-83A1-F6EECF244321}">
                <p14:modId xmlns:p14="http://schemas.microsoft.com/office/powerpoint/2010/main" val="2907287454"/>
              </p:ext>
            </p:extLst>
          </p:nvPr>
        </p:nvGraphicFramePr>
        <p:xfrm>
          <a:off x="415837" y="1430865"/>
          <a:ext cx="3084042" cy="3879952"/>
        </p:xfrm>
        <a:graphic>
          <a:graphicData uri="http://schemas.openxmlformats.org/drawingml/2006/table">
            <a:tbl>
              <a:tblPr firstCol="1" bandRow="1">
                <a:tableStyleId>{5C22544A-7EE6-4342-B048-85BDC9FD1C3A}</a:tableStyleId>
              </a:tblPr>
              <a:tblGrid>
                <a:gridCol w="1305013">
                  <a:extLst>
                    <a:ext uri="{9D8B030D-6E8A-4147-A177-3AD203B41FA5}">
                      <a16:colId xmlns:a16="http://schemas.microsoft.com/office/drawing/2014/main" val="4018428074"/>
                    </a:ext>
                  </a:extLst>
                </a:gridCol>
                <a:gridCol w="1779029">
                  <a:extLst>
                    <a:ext uri="{9D8B030D-6E8A-4147-A177-3AD203B41FA5}">
                      <a16:colId xmlns:a16="http://schemas.microsoft.com/office/drawing/2014/main" val="3996956784"/>
                    </a:ext>
                  </a:extLst>
                </a:gridCol>
              </a:tblGrid>
              <a:tr h="222352">
                <a:tc>
                  <a:txBody>
                    <a:bodyPr/>
                    <a:lstStyle/>
                    <a:p>
                      <a:pPr marL="63500" algn="ctr">
                        <a:lnSpc>
                          <a:spcPct val="100000"/>
                        </a:lnSpc>
                        <a:spcBef>
                          <a:spcPts val="320"/>
                        </a:spcBef>
                        <a:spcAft>
                          <a:spcPts val="0"/>
                        </a:spcAft>
                      </a:pPr>
                      <a:r>
                        <a:rPr lang="es-MX" sz="800" b="1" spc="0" dirty="0">
                          <a:solidFill>
                            <a:schemeClr val="tx1"/>
                          </a:solidFill>
                          <a:latin typeface="Calibri"/>
                          <a:ea typeface="+mn-ea"/>
                          <a:cs typeface="Calibri"/>
                        </a:rPr>
                        <a:t>Modelo </a:t>
                      </a:r>
                    </a:p>
                  </a:txBody>
                  <a:tcPr marL="64770" marR="64770" marT="0" marB="0"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63500" algn="ctr">
                        <a:lnSpc>
                          <a:spcPct val="100000"/>
                        </a:lnSpc>
                        <a:spcBef>
                          <a:spcPts val="320"/>
                        </a:spcBef>
                        <a:spcAft>
                          <a:spcPts val="0"/>
                        </a:spcAft>
                      </a:pPr>
                      <a:r>
                        <a:rPr lang="es-MX" sz="800" spc="10" dirty="0">
                          <a:solidFill>
                            <a:schemeClr val="tx1"/>
                          </a:solidFill>
                          <a:latin typeface="+mn-lt"/>
                          <a:ea typeface="+mn-ea"/>
                          <a:cs typeface="Calibri"/>
                        </a:rPr>
                        <a:t>LDV-EM-4W-CD50V-220-240V</a:t>
                      </a:r>
                      <a:endParaRPr lang="es-MX" sz="800" spc="10" dirty="0">
                        <a:solidFill>
                          <a:schemeClr val="tx1"/>
                        </a:solidFill>
                        <a:latin typeface="Calibri"/>
                        <a:ea typeface="+mn-ea"/>
                        <a:cs typeface="Calibri"/>
                      </a:endParaRPr>
                    </a:p>
                  </a:txBody>
                  <a:tcPr marL="64770" marR="64770" marT="0" marB="0" anchor="ct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544859842"/>
                  </a:ext>
                </a:extLst>
              </a:tr>
              <a:tr h="243840">
                <a:tc>
                  <a:txBody>
                    <a:bodyPr/>
                    <a:lstStyle/>
                    <a:p>
                      <a:pPr marL="63500" algn="ctr">
                        <a:lnSpc>
                          <a:spcPct val="100000"/>
                        </a:lnSpc>
                        <a:spcBef>
                          <a:spcPts val="320"/>
                        </a:spcBef>
                        <a:spcAft>
                          <a:spcPts val="0"/>
                        </a:spcAft>
                      </a:pPr>
                      <a:r>
                        <a:rPr lang="es-MX" sz="800" b="1" spc="0" dirty="0">
                          <a:solidFill>
                            <a:schemeClr val="tx1"/>
                          </a:solidFill>
                          <a:latin typeface="+mn-lt"/>
                          <a:ea typeface="+mn-ea"/>
                          <a:cs typeface="Calibri"/>
                        </a:rPr>
                        <a:t>Código</a:t>
                      </a:r>
                    </a:p>
                  </a:txBody>
                  <a:tcPr marL="64770" marR="64770" marT="0" marB="0"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63500" algn="ctr">
                        <a:lnSpc>
                          <a:spcPct val="100000"/>
                        </a:lnSpc>
                        <a:spcBef>
                          <a:spcPts val="320"/>
                        </a:spcBef>
                        <a:spcAft>
                          <a:spcPts val="0"/>
                        </a:spcAft>
                      </a:pPr>
                      <a:r>
                        <a:rPr lang="es-MX" sz="800" spc="10" dirty="0">
                          <a:solidFill>
                            <a:schemeClr val="tx1"/>
                          </a:solidFill>
                          <a:latin typeface="+mn-lt"/>
                          <a:ea typeface="+mn-ea"/>
                          <a:cs typeface="Calibri"/>
                        </a:rPr>
                        <a:t>7015798</a:t>
                      </a:r>
                      <a:endParaRPr lang="es-MX" sz="800" spc="10" dirty="0">
                        <a:solidFill>
                          <a:schemeClr val="tx1"/>
                        </a:solidFill>
                        <a:latin typeface="Calibri"/>
                        <a:ea typeface="+mn-ea"/>
                        <a:cs typeface="Calibri"/>
                      </a:endParaRPr>
                    </a:p>
                  </a:txBody>
                  <a:tcPr marL="64770" marR="64770" marT="0" marB="0" anchor="ct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436584136"/>
                  </a:ext>
                </a:extLst>
              </a:tr>
              <a:tr h="243840">
                <a:tc>
                  <a:txBody>
                    <a:bodyPr/>
                    <a:lstStyle/>
                    <a:p>
                      <a:pPr marL="63500" algn="ctr">
                        <a:lnSpc>
                          <a:spcPct val="100000"/>
                        </a:lnSpc>
                        <a:spcBef>
                          <a:spcPts val="320"/>
                        </a:spcBef>
                        <a:spcAft>
                          <a:spcPts val="0"/>
                        </a:spcAft>
                      </a:pPr>
                      <a:r>
                        <a:rPr lang="es-MX" sz="800" b="1" spc="0" dirty="0">
                          <a:solidFill>
                            <a:schemeClr val="tx1"/>
                          </a:solidFill>
                          <a:latin typeface="+mn-lt"/>
                          <a:ea typeface="+mn-ea"/>
                          <a:cs typeface="Calibri"/>
                        </a:rPr>
                        <a:t>Tiempo de iluminación</a:t>
                      </a:r>
                    </a:p>
                  </a:txBody>
                  <a:tcPr marL="64770" marR="64770" marT="0" marB="0"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63500" algn="ctr">
                        <a:lnSpc>
                          <a:spcPct val="100000"/>
                        </a:lnSpc>
                        <a:spcBef>
                          <a:spcPts val="320"/>
                        </a:spcBef>
                        <a:spcAft>
                          <a:spcPts val="0"/>
                        </a:spcAft>
                      </a:pPr>
                      <a:r>
                        <a:rPr lang="es-MX" sz="800" spc="10" dirty="0">
                          <a:solidFill>
                            <a:schemeClr val="tx1"/>
                          </a:solidFill>
                          <a:latin typeface="Calibri"/>
                          <a:ea typeface="+mn-ea"/>
                          <a:cs typeface="Calibri"/>
                        </a:rPr>
                        <a:t>90 Minutos</a:t>
                      </a:r>
                    </a:p>
                  </a:txBody>
                  <a:tcPr marL="64770" marR="64770" marT="0" marB="0" anchor="ct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819317765"/>
                  </a:ext>
                </a:extLst>
              </a:tr>
              <a:tr h="243840">
                <a:tc>
                  <a:txBody>
                    <a:bodyPr/>
                    <a:lstStyle/>
                    <a:p>
                      <a:pPr marL="63500" algn="ctr">
                        <a:lnSpc>
                          <a:spcPct val="100000"/>
                        </a:lnSpc>
                        <a:spcBef>
                          <a:spcPts val="320"/>
                        </a:spcBef>
                        <a:spcAft>
                          <a:spcPts val="0"/>
                        </a:spcAft>
                      </a:pPr>
                      <a:r>
                        <a:rPr lang="es-MX" sz="800" b="1" spc="0" dirty="0">
                          <a:solidFill>
                            <a:schemeClr val="tx1"/>
                          </a:solidFill>
                          <a:latin typeface="Calibri"/>
                          <a:ea typeface="+mn-ea"/>
                          <a:cs typeface="Calibri"/>
                        </a:rPr>
                        <a:t>Voltaje (V </a:t>
                      </a:r>
                      <a:r>
                        <a:rPr lang="es-MX" sz="800" b="1" spc="0" dirty="0" err="1">
                          <a:solidFill>
                            <a:schemeClr val="tx1"/>
                          </a:solidFill>
                          <a:latin typeface="Calibri"/>
                          <a:ea typeface="+mn-ea"/>
                          <a:cs typeface="Calibri"/>
                        </a:rPr>
                        <a:t>c.a.</a:t>
                      </a:r>
                      <a:r>
                        <a:rPr lang="es-MX" sz="800" b="1" spc="0" dirty="0">
                          <a:solidFill>
                            <a:schemeClr val="tx1"/>
                          </a:solidFill>
                          <a:latin typeface="Calibri"/>
                          <a:ea typeface="+mn-ea"/>
                          <a:cs typeface="Calibri"/>
                        </a:rPr>
                        <a:t>)</a:t>
                      </a:r>
                    </a:p>
                  </a:txBody>
                  <a:tcPr marL="64770" marR="64770" marT="0" marB="0"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63500" algn="ctr">
                        <a:lnSpc>
                          <a:spcPct val="100000"/>
                        </a:lnSpc>
                        <a:spcBef>
                          <a:spcPts val="320"/>
                        </a:spcBef>
                        <a:spcAft>
                          <a:spcPts val="0"/>
                        </a:spcAft>
                      </a:pPr>
                      <a:r>
                        <a:rPr lang="es-MX" sz="800" spc="10" dirty="0">
                          <a:solidFill>
                            <a:schemeClr val="tx1"/>
                          </a:solidFill>
                          <a:latin typeface="Calibri"/>
                          <a:ea typeface="+mn-ea"/>
                          <a:cs typeface="Calibri"/>
                        </a:rPr>
                        <a:t>220-240V 50/60Hz</a:t>
                      </a:r>
                    </a:p>
                  </a:txBody>
                  <a:tcPr marL="64770" marR="64770" marT="0" marB="0" anchor="ct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916118620"/>
                  </a:ext>
                </a:extLst>
              </a:tr>
              <a:tr h="243840">
                <a:tc>
                  <a:txBody>
                    <a:bodyPr/>
                    <a:lstStyle/>
                    <a:p>
                      <a:pPr marL="63500" algn="ctr">
                        <a:lnSpc>
                          <a:spcPct val="100000"/>
                        </a:lnSpc>
                        <a:spcBef>
                          <a:spcPts val="320"/>
                        </a:spcBef>
                        <a:spcAft>
                          <a:spcPts val="0"/>
                        </a:spcAft>
                      </a:pPr>
                      <a:r>
                        <a:rPr lang="es-MX" sz="800" b="1" spc="0" dirty="0">
                          <a:solidFill>
                            <a:schemeClr val="tx1"/>
                          </a:solidFill>
                          <a:latin typeface="Calibri"/>
                          <a:ea typeface="+mn-ea"/>
                          <a:cs typeface="Calibri"/>
                        </a:rPr>
                        <a:t>Corriente (</a:t>
                      </a:r>
                      <a:r>
                        <a:rPr lang="es-MX" sz="800" b="1" spc="0" dirty="0" err="1">
                          <a:solidFill>
                            <a:schemeClr val="tx1"/>
                          </a:solidFill>
                          <a:latin typeface="Calibri"/>
                          <a:ea typeface="+mn-ea"/>
                          <a:cs typeface="Calibri"/>
                        </a:rPr>
                        <a:t>c.a.</a:t>
                      </a:r>
                      <a:r>
                        <a:rPr lang="es-MX" sz="800" b="1" spc="0" dirty="0">
                          <a:solidFill>
                            <a:schemeClr val="tx1"/>
                          </a:solidFill>
                          <a:latin typeface="Calibri"/>
                          <a:ea typeface="+mn-ea"/>
                          <a:cs typeface="Calibri"/>
                        </a:rPr>
                        <a:t>)</a:t>
                      </a:r>
                    </a:p>
                  </a:txBody>
                  <a:tcPr marL="64770" marR="64770" marT="0" marB="0"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63500" algn="ctr">
                        <a:lnSpc>
                          <a:spcPct val="100000"/>
                        </a:lnSpc>
                        <a:spcBef>
                          <a:spcPts val="320"/>
                        </a:spcBef>
                        <a:spcAft>
                          <a:spcPts val="0"/>
                        </a:spcAft>
                      </a:pPr>
                      <a:r>
                        <a:rPr lang="es-MX" sz="800" spc="10" dirty="0">
                          <a:solidFill>
                            <a:schemeClr val="tx1"/>
                          </a:solidFill>
                          <a:latin typeface="Calibri"/>
                          <a:ea typeface="+mn-ea"/>
                          <a:cs typeface="Calibri"/>
                        </a:rPr>
                        <a:t>50mA</a:t>
                      </a:r>
                    </a:p>
                  </a:txBody>
                  <a:tcPr marL="64770" marR="64770" marT="0" marB="0" anchor="ct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8606825"/>
                  </a:ext>
                </a:extLst>
              </a:tr>
              <a:tr h="243840">
                <a:tc>
                  <a:txBody>
                    <a:bodyPr/>
                    <a:lstStyle/>
                    <a:p>
                      <a:pPr marL="63500" algn="ctr">
                        <a:lnSpc>
                          <a:spcPct val="100000"/>
                        </a:lnSpc>
                        <a:spcBef>
                          <a:spcPts val="320"/>
                        </a:spcBef>
                        <a:spcAft>
                          <a:spcPts val="0"/>
                        </a:spcAft>
                      </a:pPr>
                      <a:r>
                        <a:rPr lang="es-MX" sz="800" b="1" spc="0" dirty="0">
                          <a:solidFill>
                            <a:schemeClr val="tx1"/>
                          </a:solidFill>
                          <a:latin typeface="Calibri"/>
                          <a:ea typeface="+mn-ea"/>
                          <a:cs typeface="Calibri"/>
                        </a:rPr>
                        <a:t>Potencia (P </a:t>
                      </a:r>
                      <a:r>
                        <a:rPr lang="es-MX" sz="800" b="1" spc="0" dirty="0" err="1">
                          <a:solidFill>
                            <a:schemeClr val="tx1"/>
                          </a:solidFill>
                          <a:latin typeface="Calibri"/>
                          <a:ea typeface="+mn-ea"/>
                          <a:cs typeface="Calibri"/>
                        </a:rPr>
                        <a:t>c.a.</a:t>
                      </a:r>
                      <a:r>
                        <a:rPr lang="es-MX" sz="800" b="1" spc="0" dirty="0">
                          <a:solidFill>
                            <a:schemeClr val="tx1"/>
                          </a:solidFill>
                          <a:latin typeface="Calibri"/>
                          <a:ea typeface="+mn-ea"/>
                          <a:cs typeface="Calibri"/>
                        </a:rPr>
                        <a:t>)</a:t>
                      </a:r>
                    </a:p>
                  </a:txBody>
                  <a:tcPr marL="64770" marR="64770" marT="0" marB="0"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63500" algn="ctr">
                        <a:lnSpc>
                          <a:spcPct val="100000"/>
                        </a:lnSpc>
                        <a:spcBef>
                          <a:spcPts val="320"/>
                        </a:spcBef>
                        <a:spcAft>
                          <a:spcPts val="0"/>
                        </a:spcAft>
                      </a:pPr>
                      <a:r>
                        <a:rPr lang="es-MX" sz="800" spc="10" dirty="0">
                          <a:solidFill>
                            <a:schemeClr val="tx1"/>
                          </a:solidFill>
                          <a:latin typeface="Calibri"/>
                          <a:ea typeface="+mn-ea"/>
                          <a:cs typeface="Calibri"/>
                        </a:rPr>
                        <a:t>4W</a:t>
                      </a:r>
                    </a:p>
                  </a:txBody>
                  <a:tcPr marL="64770" marR="64770" marT="0" marB="0" anchor="ct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4167116557"/>
                  </a:ext>
                </a:extLst>
              </a:tr>
              <a:tr h="243840">
                <a:tc>
                  <a:txBody>
                    <a:bodyPr/>
                    <a:lstStyle/>
                    <a:p>
                      <a:pPr marL="63500" algn="ctr">
                        <a:lnSpc>
                          <a:spcPct val="100000"/>
                        </a:lnSpc>
                        <a:spcBef>
                          <a:spcPts val="320"/>
                        </a:spcBef>
                        <a:spcAft>
                          <a:spcPts val="0"/>
                        </a:spcAft>
                      </a:pPr>
                      <a:r>
                        <a:rPr lang="es-MX" sz="800" b="1" spc="0" dirty="0">
                          <a:solidFill>
                            <a:schemeClr val="tx1"/>
                          </a:solidFill>
                          <a:latin typeface="+mn-lt"/>
                          <a:ea typeface="+mn-ea"/>
                          <a:cs typeface="Calibri"/>
                        </a:rPr>
                        <a:t>Voltaje de salida </a:t>
                      </a:r>
                      <a:endParaRPr lang="es-MX" sz="800" b="1" spc="0" dirty="0">
                        <a:solidFill>
                          <a:schemeClr val="tx1"/>
                        </a:solidFill>
                        <a:latin typeface="Calibri"/>
                        <a:ea typeface="+mn-ea"/>
                        <a:cs typeface="Calibri"/>
                      </a:endParaRPr>
                    </a:p>
                  </a:txBody>
                  <a:tcPr marL="64770" marR="64770" marT="0" marB="0"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63500" algn="ctr">
                        <a:lnSpc>
                          <a:spcPct val="100000"/>
                        </a:lnSpc>
                        <a:spcBef>
                          <a:spcPts val="320"/>
                        </a:spcBef>
                        <a:spcAft>
                          <a:spcPts val="0"/>
                        </a:spcAft>
                      </a:pPr>
                      <a:r>
                        <a:rPr lang="es-MX" sz="800" spc="10" dirty="0">
                          <a:solidFill>
                            <a:schemeClr val="tx1"/>
                          </a:solidFill>
                          <a:latin typeface="Calibri"/>
                          <a:ea typeface="+mn-ea"/>
                          <a:cs typeface="Calibri"/>
                        </a:rPr>
                        <a:t>DC10....50V</a:t>
                      </a:r>
                    </a:p>
                  </a:txBody>
                  <a:tcPr marL="64770" marR="64770" marT="0" marB="0" anchor="ct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423479201"/>
                  </a:ext>
                </a:extLst>
              </a:tr>
              <a:tr h="243840">
                <a:tc>
                  <a:txBody>
                    <a:bodyPr/>
                    <a:lstStyle/>
                    <a:p>
                      <a:pPr marL="63500" algn="ctr">
                        <a:lnSpc>
                          <a:spcPct val="100000"/>
                        </a:lnSpc>
                        <a:spcBef>
                          <a:spcPts val="320"/>
                        </a:spcBef>
                        <a:spcAft>
                          <a:spcPts val="0"/>
                        </a:spcAft>
                      </a:pPr>
                      <a:r>
                        <a:rPr lang="es-MX" sz="800" b="1" spc="0" dirty="0">
                          <a:solidFill>
                            <a:schemeClr val="tx1"/>
                          </a:solidFill>
                          <a:latin typeface="+mn-lt"/>
                          <a:ea typeface="+mn-ea"/>
                          <a:cs typeface="Calibri"/>
                        </a:rPr>
                        <a:t>Corriente de salida</a:t>
                      </a:r>
                      <a:endParaRPr lang="es-MX" sz="800" b="1" spc="0" dirty="0">
                        <a:solidFill>
                          <a:schemeClr val="tx1"/>
                        </a:solidFill>
                        <a:latin typeface="Calibri"/>
                        <a:ea typeface="+mn-ea"/>
                        <a:cs typeface="Calibri"/>
                      </a:endParaRPr>
                    </a:p>
                  </a:txBody>
                  <a:tcPr marL="64770" marR="64770" marT="0" marB="0"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63500" algn="ctr">
                        <a:lnSpc>
                          <a:spcPct val="100000"/>
                        </a:lnSpc>
                        <a:spcBef>
                          <a:spcPts val="320"/>
                        </a:spcBef>
                        <a:spcAft>
                          <a:spcPts val="0"/>
                        </a:spcAft>
                      </a:pPr>
                      <a:r>
                        <a:rPr lang="es-MX" sz="800" spc="10" dirty="0">
                          <a:solidFill>
                            <a:schemeClr val="tx1"/>
                          </a:solidFill>
                          <a:latin typeface="+mn-lt"/>
                          <a:ea typeface="+mn-ea"/>
                          <a:cs typeface="Calibri"/>
                        </a:rPr>
                        <a:t>80-400mA</a:t>
                      </a:r>
                      <a:endParaRPr lang="es-MX" sz="800" spc="10" dirty="0">
                        <a:solidFill>
                          <a:schemeClr val="tx1"/>
                        </a:solidFill>
                        <a:latin typeface="Calibri"/>
                        <a:ea typeface="+mn-ea"/>
                        <a:cs typeface="Calibri"/>
                      </a:endParaRPr>
                    </a:p>
                  </a:txBody>
                  <a:tcPr marL="64770" marR="64770" marT="0" marB="0" anchor="ct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18936864"/>
                  </a:ext>
                </a:extLst>
              </a:tr>
              <a:tr h="243840">
                <a:tc>
                  <a:txBody>
                    <a:bodyPr/>
                    <a:lstStyle/>
                    <a:p>
                      <a:pPr marL="63500" algn="ctr">
                        <a:lnSpc>
                          <a:spcPct val="100000"/>
                        </a:lnSpc>
                        <a:spcBef>
                          <a:spcPts val="320"/>
                        </a:spcBef>
                        <a:spcAft>
                          <a:spcPts val="0"/>
                        </a:spcAft>
                      </a:pPr>
                      <a:r>
                        <a:rPr lang="es-MX" sz="800" b="1" spc="0" dirty="0">
                          <a:solidFill>
                            <a:schemeClr val="tx1"/>
                          </a:solidFill>
                          <a:latin typeface="+mn-lt"/>
                          <a:ea typeface="+mn-ea"/>
                          <a:cs typeface="Calibri"/>
                        </a:rPr>
                        <a:t>Intervalo de Potencia de salida</a:t>
                      </a:r>
                      <a:endParaRPr lang="es-MX" sz="800" b="1" spc="0" dirty="0">
                        <a:solidFill>
                          <a:schemeClr val="tx1"/>
                        </a:solidFill>
                        <a:latin typeface="Calibri"/>
                        <a:ea typeface="+mn-ea"/>
                        <a:cs typeface="Calibri"/>
                      </a:endParaRPr>
                    </a:p>
                  </a:txBody>
                  <a:tcPr marL="64770" marR="64770" marT="0" marB="0"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63500" algn="ctr">
                        <a:lnSpc>
                          <a:spcPct val="100000"/>
                        </a:lnSpc>
                        <a:spcBef>
                          <a:spcPts val="320"/>
                        </a:spcBef>
                        <a:spcAft>
                          <a:spcPts val="0"/>
                        </a:spcAft>
                      </a:pPr>
                      <a:r>
                        <a:rPr lang="es-MX" sz="800" spc="10" dirty="0">
                          <a:solidFill>
                            <a:schemeClr val="tx1"/>
                          </a:solidFill>
                          <a:latin typeface="Calibri"/>
                          <a:ea typeface="+mn-ea"/>
                          <a:cs typeface="Calibri"/>
                        </a:rPr>
                        <a:t>4W</a:t>
                      </a:r>
                    </a:p>
                  </a:txBody>
                  <a:tcPr marL="64770" marR="64770" marT="0" marB="0" anchor="ct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993614415"/>
                  </a:ext>
                </a:extLst>
              </a:tr>
              <a:tr h="243840">
                <a:tc>
                  <a:txBody>
                    <a:bodyPr/>
                    <a:lstStyle/>
                    <a:p>
                      <a:pPr marL="63500" algn="ctr">
                        <a:lnSpc>
                          <a:spcPct val="100000"/>
                        </a:lnSpc>
                        <a:spcBef>
                          <a:spcPts val="320"/>
                        </a:spcBef>
                        <a:spcAft>
                          <a:spcPts val="0"/>
                        </a:spcAft>
                      </a:pPr>
                      <a:r>
                        <a:rPr lang="es-MX" sz="800" b="1" spc="0" dirty="0">
                          <a:solidFill>
                            <a:schemeClr val="tx1"/>
                          </a:solidFill>
                          <a:latin typeface="+mn-lt"/>
                          <a:ea typeface="+mn-ea"/>
                          <a:cs typeface="Calibri"/>
                        </a:rPr>
                        <a:t>Batería </a:t>
                      </a:r>
                      <a:endParaRPr lang="es-MX" sz="800" b="1" spc="0" dirty="0">
                        <a:solidFill>
                          <a:schemeClr val="tx1"/>
                        </a:solidFill>
                        <a:latin typeface="Calibri"/>
                        <a:ea typeface="+mn-ea"/>
                        <a:cs typeface="Calibri"/>
                      </a:endParaRPr>
                    </a:p>
                  </a:txBody>
                  <a:tcPr marL="64770" marR="64770" marT="0" marB="0"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63500" algn="ctr">
                        <a:lnSpc>
                          <a:spcPct val="100000"/>
                        </a:lnSpc>
                        <a:spcBef>
                          <a:spcPts val="320"/>
                        </a:spcBef>
                        <a:spcAft>
                          <a:spcPts val="0"/>
                        </a:spcAft>
                      </a:pPr>
                      <a:r>
                        <a:rPr lang="es-MX" sz="800" spc="10" dirty="0">
                          <a:solidFill>
                            <a:schemeClr val="tx1"/>
                          </a:solidFill>
                          <a:latin typeface="+mn-lt"/>
                          <a:ea typeface="+mn-ea"/>
                          <a:cs typeface="Calibri"/>
                        </a:rPr>
                        <a:t>LiFePO4 6.4V3000mAh</a:t>
                      </a:r>
                      <a:endParaRPr lang="es-MX" sz="800" spc="10" dirty="0">
                        <a:solidFill>
                          <a:schemeClr val="tx1"/>
                        </a:solidFill>
                        <a:latin typeface="Calibri"/>
                        <a:ea typeface="+mn-ea"/>
                        <a:cs typeface="Calibri"/>
                      </a:endParaRPr>
                    </a:p>
                  </a:txBody>
                  <a:tcPr marL="64770" marR="64770" marT="0" marB="0" anchor="ct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485091770"/>
                  </a:ext>
                </a:extLst>
              </a:tr>
              <a:tr h="243840">
                <a:tc>
                  <a:txBody>
                    <a:bodyPr/>
                    <a:lstStyle/>
                    <a:p>
                      <a:pPr marL="63500" algn="ctr">
                        <a:lnSpc>
                          <a:spcPct val="100000"/>
                        </a:lnSpc>
                        <a:spcBef>
                          <a:spcPts val="320"/>
                        </a:spcBef>
                        <a:spcAft>
                          <a:spcPts val="0"/>
                        </a:spcAft>
                      </a:pPr>
                      <a:r>
                        <a:rPr lang="es-MX" sz="800" b="1" spc="0" dirty="0">
                          <a:solidFill>
                            <a:schemeClr val="tx1"/>
                          </a:solidFill>
                          <a:latin typeface="+mn-lt"/>
                          <a:ea typeface="+mn-ea"/>
                          <a:cs typeface="Calibri"/>
                        </a:rPr>
                        <a:t>Corriente de carga de Batería</a:t>
                      </a:r>
                      <a:endParaRPr lang="es-MX" sz="800" b="1" spc="0" dirty="0">
                        <a:solidFill>
                          <a:schemeClr val="tx1"/>
                        </a:solidFill>
                        <a:latin typeface="Calibri"/>
                        <a:ea typeface="+mn-ea"/>
                        <a:cs typeface="Calibri"/>
                      </a:endParaRPr>
                    </a:p>
                  </a:txBody>
                  <a:tcPr marL="64770" marR="64770" marT="0" marB="0"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63500" algn="ctr">
                        <a:lnSpc>
                          <a:spcPct val="100000"/>
                        </a:lnSpc>
                        <a:spcBef>
                          <a:spcPts val="320"/>
                        </a:spcBef>
                        <a:spcAft>
                          <a:spcPts val="0"/>
                        </a:spcAft>
                      </a:pPr>
                      <a:r>
                        <a:rPr lang="es-MX" sz="800" spc="10" dirty="0">
                          <a:solidFill>
                            <a:schemeClr val="tx1"/>
                          </a:solidFill>
                          <a:latin typeface="+mn-lt"/>
                          <a:ea typeface="+mn-ea"/>
                          <a:cs typeface="Calibri"/>
                        </a:rPr>
                        <a:t>230mA</a:t>
                      </a:r>
                      <a:endParaRPr lang="es-MX" sz="800" spc="10" dirty="0">
                        <a:solidFill>
                          <a:schemeClr val="tx1"/>
                        </a:solidFill>
                        <a:latin typeface="Calibri"/>
                        <a:ea typeface="+mn-ea"/>
                        <a:cs typeface="Calibri"/>
                      </a:endParaRPr>
                    </a:p>
                  </a:txBody>
                  <a:tcPr marL="64770" marR="64770" marT="0" marB="0" anchor="ct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126400839"/>
                  </a:ext>
                </a:extLst>
              </a:tr>
              <a:tr h="243840">
                <a:tc>
                  <a:txBody>
                    <a:bodyPr/>
                    <a:lstStyle/>
                    <a:p>
                      <a:pPr marL="63500" algn="ctr">
                        <a:lnSpc>
                          <a:spcPct val="100000"/>
                        </a:lnSpc>
                        <a:spcBef>
                          <a:spcPts val="320"/>
                        </a:spcBef>
                        <a:spcAft>
                          <a:spcPts val="0"/>
                        </a:spcAft>
                      </a:pPr>
                      <a:r>
                        <a:rPr lang="es-MX" sz="800" b="1" spc="0" dirty="0">
                          <a:solidFill>
                            <a:schemeClr val="tx1"/>
                          </a:solidFill>
                          <a:latin typeface="+mn-lt"/>
                          <a:ea typeface="+mn-ea"/>
                          <a:cs typeface="Calibri"/>
                        </a:rPr>
                        <a:t>Tiempo de recarga</a:t>
                      </a:r>
                    </a:p>
                  </a:txBody>
                  <a:tcPr marL="64770" marR="64770" marT="0" marB="0"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63500" algn="ctr">
                        <a:lnSpc>
                          <a:spcPct val="100000"/>
                        </a:lnSpc>
                        <a:spcBef>
                          <a:spcPts val="320"/>
                        </a:spcBef>
                        <a:spcAft>
                          <a:spcPts val="0"/>
                        </a:spcAft>
                      </a:pPr>
                      <a:r>
                        <a:rPr lang="es-MX" sz="800" spc="10" dirty="0">
                          <a:solidFill>
                            <a:schemeClr val="tx1"/>
                          </a:solidFill>
                          <a:latin typeface="+mn-lt"/>
                          <a:ea typeface="+mn-ea"/>
                          <a:cs typeface="Calibri"/>
                        </a:rPr>
                        <a:t>≥24 </a:t>
                      </a:r>
                      <a:r>
                        <a:rPr lang="es-MX" sz="800" spc="10" dirty="0" err="1">
                          <a:solidFill>
                            <a:schemeClr val="tx1"/>
                          </a:solidFill>
                          <a:latin typeface="+mn-lt"/>
                          <a:ea typeface="+mn-ea"/>
                          <a:cs typeface="Calibri"/>
                        </a:rPr>
                        <a:t>Hours</a:t>
                      </a:r>
                      <a:endParaRPr lang="es-MX" sz="800" spc="10" dirty="0">
                        <a:solidFill>
                          <a:schemeClr val="tx1"/>
                        </a:solidFill>
                        <a:latin typeface="Calibri"/>
                        <a:ea typeface="+mn-ea"/>
                        <a:cs typeface="Calibri"/>
                      </a:endParaRPr>
                    </a:p>
                  </a:txBody>
                  <a:tcPr marL="64770" marR="64770" marT="0" marB="0" anchor="ct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188686763"/>
                  </a:ext>
                </a:extLst>
              </a:tr>
              <a:tr h="243840">
                <a:tc>
                  <a:txBody>
                    <a:bodyPr/>
                    <a:lstStyle/>
                    <a:p>
                      <a:pPr marL="63500" algn="ctr">
                        <a:lnSpc>
                          <a:spcPct val="100000"/>
                        </a:lnSpc>
                        <a:spcBef>
                          <a:spcPts val="320"/>
                        </a:spcBef>
                        <a:spcAft>
                          <a:spcPts val="0"/>
                        </a:spcAft>
                      </a:pPr>
                      <a:r>
                        <a:rPr lang="es-MX" sz="800" b="1" spc="0" dirty="0">
                          <a:solidFill>
                            <a:schemeClr val="tx1"/>
                          </a:solidFill>
                          <a:latin typeface="+mn-lt"/>
                          <a:ea typeface="+mn-ea"/>
                          <a:cs typeface="Calibri"/>
                        </a:rPr>
                        <a:t>Luz indicadora de carga</a:t>
                      </a:r>
                      <a:endParaRPr lang="es-MX" sz="800" b="1" spc="0" dirty="0">
                        <a:solidFill>
                          <a:schemeClr val="tx1"/>
                        </a:solidFill>
                        <a:latin typeface="Calibri"/>
                        <a:ea typeface="+mn-ea"/>
                        <a:cs typeface="Calibri"/>
                      </a:endParaRPr>
                    </a:p>
                  </a:txBody>
                  <a:tcPr marL="64770" marR="64770" marT="0" marB="0"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63500" algn="ctr">
                        <a:lnSpc>
                          <a:spcPct val="100000"/>
                        </a:lnSpc>
                        <a:spcBef>
                          <a:spcPts val="320"/>
                        </a:spcBef>
                        <a:spcAft>
                          <a:spcPts val="0"/>
                        </a:spcAft>
                      </a:pPr>
                      <a:r>
                        <a:rPr lang="es-MX" sz="800" spc="10" dirty="0">
                          <a:solidFill>
                            <a:schemeClr val="tx1"/>
                          </a:solidFill>
                          <a:latin typeface="Calibri"/>
                          <a:ea typeface="+mn-ea"/>
                          <a:cs typeface="Calibri"/>
                        </a:rPr>
                        <a:t>LED</a:t>
                      </a:r>
                    </a:p>
                  </a:txBody>
                  <a:tcPr marL="64770" marR="64770" marT="0" marB="0" anchor="ct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659324398"/>
                  </a:ext>
                </a:extLst>
              </a:tr>
              <a:tr h="243840">
                <a:tc>
                  <a:txBody>
                    <a:bodyPr/>
                    <a:lstStyle/>
                    <a:p>
                      <a:pPr marL="63500" algn="ctr">
                        <a:lnSpc>
                          <a:spcPct val="100000"/>
                        </a:lnSpc>
                        <a:spcBef>
                          <a:spcPts val="320"/>
                        </a:spcBef>
                        <a:spcAft>
                          <a:spcPts val="0"/>
                        </a:spcAft>
                      </a:pPr>
                      <a:r>
                        <a:rPr lang="es-MX" sz="800" b="1" spc="0" dirty="0">
                          <a:solidFill>
                            <a:schemeClr val="tx1"/>
                          </a:solidFill>
                          <a:latin typeface="+mn-lt"/>
                          <a:ea typeface="+mn-ea"/>
                          <a:cs typeface="Calibri"/>
                        </a:rPr>
                        <a:t>Interruptor de prueba</a:t>
                      </a:r>
                      <a:endParaRPr lang="es-MX" sz="800" b="1" spc="0" dirty="0">
                        <a:solidFill>
                          <a:schemeClr val="tx1"/>
                        </a:solidFill>
                        <a:latin typeface="Calibri"/>
                        <a:ea typeface="+mn-ea"/>
                        <a:cs typeface="Calibri"/>
                      </a:endParaRPr>
                    </a:p>
                  </a:txBody>
                  <a:tcPr marL="64770" marR="64770" marT="0" marB="0"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63500" algn="ctr">
                        <a:lnSpc>
                          <a:spcPct val="100000"/>
                        </a:lnSpc>
                        <a:spcBef>
                          <a:spcPts val="320"/>
                        </a:spcBef>
                        <a:spcAft>
                          <a:spcPts val="0"/>
                        </a:spcAft>
                      </a:pPr>
                      <a:r>
                        <a:rPr lang="es-MX" sz="800" spc="10" dirty="0" err="1">
                          <a:solidFill>
                            <a:schemeClr val="tx1"/>
                          </a:solidFill>
                          <a:latin typeface="+mn-lt"/>
                          <a:ea typeface="+mn-ea"/>
                          <a:cs typeface="Calibri"/>
                        </a:rPr>
                        <a:t>Inlcuido</a:t>
                      </a:r>
                      <a:endParaRPr lang="es-MX" sz="800" spc="10" dirty="0">
                        <a:solidFill>
                          <a:schemeClr val="tx1"/>
                        </a:solidFill>
                        <a:latin typeface="Calibri"/>
                        <a:ea typeface="+mn-ea"/>
                        <a:cs typeface="Calibri"/>
                      </a:endParaRPr>
                    </a:p>
                  </a:txBody>
                  <a:tcPr marL="64770" marR="64770" marT="0" marB="0" anchor="ct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1280441925"/>
                  </a:ext>
                </a:extLst>
              </a:tr>
              <a:tr h="243840">
                <a:tc>
                  <a:txBody>
                    <a:bodyPr/>
                    <a:lstStyle/>
                    <a:p>
                      <a:pPr marL="63500" algn="ctr">
                        <a:lnSpc>
                          <a:spcPct val="100000"/>
                        </a:lnSpc>
                        <a:spcBef>
                          <a:spcPts val="320"/>
                        </a:spcBef>
                        <a:spcAft>
                          <a:spcPts val="0"/>
                        </a:spcAft>
                      </a:pPr>
                      <a:r>
                        <a:rPr lang="es-MX" sz="800" b="1" spc="0" dirty="0">
                          <a:solidFill>
                            <a:schemeClr val="tx1"/>
                          </a:solidFill>
                          <a:latin typeface="+mn-lt"/>
                          <a:ea typeface="+mn-ea"/>
                          <a:cs typeface="Calibri"/>
                        </a:rPr>
                        <a:t>Intervalo de temperatura (Ambiente)</a:t>
                      </a:r>
                      <a:endParaRPr lang="es-MX" sz="800" b="1" spc="0" dirty="0">
                        <a:solidFill>
                          <a:schemeClr val="tx1"/>
                        </a:solidFill>
                        <a:latin typeface="Calibri"/>
                        <a:ea typeface="+mn-ea"/>
                        <a:cs typeface="Calibri"/>
                      </a:endParaRPr>
                    </a:p>
                  </a:txBody>
                  <a:tcPr marL="64770" marR="64770" marT="0" marB="0"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63500" algn="ctr">
                        <a:lnSpc>
                          <a:spcPct val="100000"/>
                        </a:lnSpc>
                        <a:spcBef>
                          <a:spcPts val="320"/>
                        </a:spcBef>
                        <a:spcAft>
                          <a:spcPts val="0"/>
                        </a:spcAft>
                      </a:pPr>
                      <a:r>
                        <a:rPr lang="es-MX" sz="800" spc="10" dirty="0">
                          <a:solidFill>
                            <a:schemeClr val="tx1"/>
                          </a:solidFill>
                          <a:latin typeface="+mn-lt"/>
                          <a:ea typeface="+mn-ea"/>
                          <a:cs typeface="Calibri"/>
                        </a:rPr>
                        <a:t>0.....50℃</a:t>
                      </a:r>
                      <a:endParaRPr lang="es-MX" sz="800" spc="10" dirty="0">
                        <a:solidFill>
                          <a:schemeClr val="tx1"/>
                        </a:solidFill>
                        <a:latin typeface="Calibri"/>
                        <a:ea typeface="+mn-ea"/>
                        <a:cs typeface="Calibri"/>
                      </a:endParaRPr>
                    </a:p>
                  </a:txBody>
                  <a:tcPr marL="64770" marR="64770" marT="0" marB="0" anchor="ct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3304063304"/>
                  </a:ext>
                </a:extLst>
              </a:tr>
              <a:tr h="243840">
                <a:tc>
                  <a:txBody>
                    <a:bodyPr/>
                    <a:lstStyle/>
                    <a:p>
                      <a:pPr marL="63500" algn="ctr">
                        <a:lnSpc>
                          <a:spcPct val="100000"/>
                        </a:lnSpc>
                        <a:spcBef>
                          <a:spcPts val="320"/>
                        </a:spcBef>
                        <a:spcAft>
                          <a:spcPts val="0"/>
                        </a:spcAft>
                      </a:pPr>
                      <a:r>
                        <a:rPr lang="es-MX" sz="800" b="1" spc="0" dirty="0">
                          <a:solidFill>
                            <a:schemeClr val="tx1"/>
                          </a:solidFill>
                          <a:latin typeface="Calibri"/>
                          <a:ea typeface="+mn-ea"/>
                          <a:cs typeface="Calibri"/>
                        </a:rPr>
                        <a:t>Garantía</a:t>
                      </a:r>
                    </a:p>
                  </a:txBody>
                  <a:tcPr marL="64770" marR="64770" marT="0" marB="0" anchor="ctr">
                    <a:lnL w="12700" cap="flat" cmpd="sng" algn="ctr">
                      <a:no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solidFill>
                      <a:schemeClr val="bg1">
                        <a:lumMod val="85000"/>
                      </a:schemeClr>
                    </a:solidFill>
                  </a:tcPr>
                </a:tc>
                <a:tc>
                  <a:txBody>
                    <a:bodyPr/>
                    <a:lstStyle/>
                    <a:p>
                      <a:pPr marL="63500" algn="ctr">
                        <a:lnSpc>
                          <a:spcPct val="100000"/>
                        </a:lnSpc>
                        <a:spcBef>
                          <a:spcPts val="0"/>
                        </a:spcBef>
                        <a:spcAft>
                          <a:spcPts val="0"/>
                        </a:spcAft>
                      </a:pPr>
                      <a:r>
                        <a:rPr lang="es-MX" sz="800" spc="10" dirty="0">
                          <a:solidFill>
                            <a:schemeClr val="tx1"/>
                          </a:solidFill>
                          <a:latin typeface="Calibri"/>
                          <a:ea typeface="+mn-ea"/>
                          <a:cs typeface="Calibri"/>
                        </a:rPr>
                        <a:t>3 años para la batería</a:t>
                      </a:r>
                    </a:p>
                    <a:p>
                      <a:pPr marL="63500" algn="ctr">
                        <a:lnSpc>
                          <a:spcPct val="100000"/>
                        </a:lnSpc>
                        <a:spcBef>
                          <a:spcPts val="0"/>
                        </a:spcBef>
                        <a:spcAft>
                          <a:spcPts val="0"/>
                        </a:spcAft>
                      </a:pPr>
                      <a:r>
                        <a:rPr lang="es-MX" sz="800" spc="10" dirty="0">
                          <a:solidFill>
                            <a:schemeClr val="tx1"/>
                          </a:solidFill>
                          <a:latin typeface="Calibri"/>
                          <a:ea typeface="+mn-ea"/>
                          <a:cs typeface="Calibri"/>
                        </a:rPr>
                        <a:t>5 años para el driver</a:t>
                      </a:r>
                    </a:p>
                  </a:txBody>
                  <a:tcPr marL="64770" marR="64770" marT="0" marB="0" anchor="ctr">
                    <a:lnL w="12700" cap="flat" cmpd="sng" algn="ctr">
                      <a:solidFill>
                        <a:schemeClr val="bg1">
                          <a:lumMod val="50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noFill/>
                  </a:tcPr>
                </a:tc>
                <a:extLst>
                  <a:ext uri="{0D108BD9-81ED-4DB2-BD59-A6C34878D82A}">
                    <a16:rowId xmlns:a16="http://schemas.microsoft.com/office/drawing/2014/main" val="2005424076"/>
                  </a:ext>
                </a:extLst>
              </a:tr>
            </a:tbl>
          </a:graphicData>
        </a:graphic>
      </p:graphicFrame>
      <p:sp>
        <p:nvSpPr>
          <p:cNvPr id="2" name="object 2"/>
          <p:cNvSpPr/>
          <p:nvPr/>
        </p:nvSpPr>
        <p:spPr>
          <a:xfrm>
            <a:off x="457200" y="762000"/>
            <a:ext cx="6642100" cy="0"/>
          </a:xfrm>
          <a:custGeom>
            <a:avLst/>
            <a:gdLst/>
            <a:ahLst/>
            <a:cxnLst/>
            <a:rect l="l" t="t" r="r" b="b"/>
            <a:pathLst>
              <a:path w="6642100">
                <a:moveTo>
                  <a:pt x="0" y="0"/>
                </a:moveTo>
                <a:lnTo>
                  <a:pt x="6642100" y="0"/>
                </a:lnTo>
              </a:path>
            </a:pathLst>
          </a:custGeom>
          <a:ln w="12700">
            <a:solidFill>
              <a:srgbClr val="FF6600"/>
            </a:solidFill>
          </a:ln>
        </p:spPr>
        <p:txBody>
          <a:bodyPr wrap="square" lIns="0" tIns="0" rIns="0" bIns="0" rtlCol="0"/>
          <a:lstStyle/>
          <a:p>
            <a:endParaRPr/>
          </a:p>
        </p:txBody>
      </p:sp>
      <p:sp>
        <p:nvSpPr>
          <p:cNvPr id="3" name="object 3"/>
          <p:cNvSpPr txBox="1"/>
          <p:nvPr/>
        </p:nvSpPr>
        <p:spPr>
          <a:xfrm>
            <a:off x="444500" y="787400"/>
            <a:ext cx="1864360" cy="466794"/>
          </a:xfrm>
          <a:prstGeom prst="rect">
            <a:avLst/>
          </a:prstGeom>
        </p:spPr>
        <p:txBody>
          <a:bodyPr vert="horz" wrap="square" lIns="0" tIns="12700" rIns="0" bIns="0" rtlCol="0">
            <a:spAutoFit/>
          </a:bodyPr>
          <a:lstStyle/>
          <a:p>
            <a:pPr marL="12700">
              <a:lnSpc>
                <a:spcPct val="100000"/>
              </a:lnSpc>
              <a:spcBef>
                <a:spcPts val="100"/>
              </a:spcBef>
            </a:pPr>
            <a:r>
              <a:rPr lang="es-MX" sz="900" b="1" spc="25" dirty="0">
                <a:solidFill>
                  <a:srgbClr val="FF6600"/>
                </a:solidFill>
                <a:latin typeface="Calibri"/>
                <a:cs typeface="Calibri"/>
              </a:rPr>
              <a:t>INFORMACIÓN TÉCNICA</a:t>
            </a:r>
            <a:endParaRPr sz="900" dirty="0">
              <a:latin typeface="Calibri"/>
              <a:cs typeface="Calibri"/>
            </a:endParaRPr>
          </a:p>
          <a:p>
            <a:pPr>
              <a:lnSpc>
                <a:spcPct val="100000"/>
              </a:lnSpc>
              <a:spcBef>
                <a:spcPts val="45"/>
              </a:spcBef>
            </a:pPr>
            <a:endParaRPr sz="1150" dirty="0">
              <a:latin typeface="Times New Roman"/>
              <a:cs typeface="Times New Roman"/>
            </a:endParaRPr>
          </a:p>
          <a:p>
            <a:pPr marL="12700">
              <a:lnSpc>
                <a:spcPct val="100000"/>
              </a:lnSpc>
            </a:pPr>
            <a:r>
              <a:rPr lang="es-MX" sz="900" spc="25" dirty="0">
                <a:solidFill>
                  <a:srgbClr val="FF6600"/>
                </a:solidFill>
                <a:latin typeface="Calibri"/>
                <a:cs typeface="Calibri"/>
              </a:rPr>
              <a:t>Datos eléctricos y fotométricos</a:t>
            </a:r>
            <a:endParaRPr sz="900" dirty="0">
              <a:latin typeface="Calibri"/>
              <a:cs typeface="Calibri"/>
            </a:endParaRPr>
          </a:p>
        </p:txBody>
      </p:sp>
      <p:sp>
        <p:nvSpPr>
          <p:cNvPr id="7" name="object 7"/>
          <p:cNvSpPr txBox="1"/>
          <p:nvPr/>
        </p:nvSpPr>
        <p:spPr>
          <a:xfrm>
            <a:off x="462875" y="5956300"/>
            <a:ext cx="1084580" cy="151323"/>
          </a:xfrm>
          <a:prstGeom prst="rect">
            <a:avLst/>
          </a:prstGeom>
        </p:spPr>
        <p:txBody>
          <a:bodyPr vert="horz" wrap="square" lIns="0" tIns="12700" rIns="0" bIns="0" rtlCol="0">
            <a:spAutoFit/>
          </a:bodyPr>
          <a:lstStyle/>
          <a:p>
            <a:pPr marL="12700">
              <a:lnSpc>
                <a:spcPct val="100000"/>
              </a:lnSpc>
              <a:spcBef>
                <a:spcPts val="100"/>
              </a:spcBef>
            </a:pPr>
            <a:r>
              <a:rPr lang="es-MX" sz="900" spc="15" dirty="0">
                <a:solidFill>
                  <a:srgbClr val="FF6600"/>
                </a:solidFill>
                <a:latin typeface="Calibri"/>
                <a:cs typeface="Calibri"/>
              </a:rPr>
              <a:t>Dimensiones</a:t>
            </a:r>
            <a:endParaRPr sz="900" dirty="0">
              <a:latin typeface="Calibri"/>
              <a:cs typeface="Calibri"/>
            </a:endParaRPr>
          </a:p>
        </p:txBody>
      </p:sp>
      <p:graphicFrame>
        <p:nvGraphicFramePr>
          <p:cNvPr id="9" name="object 9"/>
          <p:cNvGraphicFramePr>
            <a:graphicFrameLocks noGrp="1"/>
          </p:cNvGraphicFramePr>
          <p:nvPr>
            <p:extLst>
              <p:ext uri="{D42A27DB-BD31-4B8C-83A1-F6EECF244321}">
                <p14:modId xmlns:p14="http://schemas.microsoft.com/office/powerpoint/2010/main" val="3351050906"/>
              </p:ext>
            </p:extLst>
          </p:nvPr>
        </p:nvGraphicFramePr>
        <p:xfrm>
          <a:off x="457200" y="7217412"/>
          <a:ext cx="3107267" cy="654048"/>
        </p:xfrm>
        <a:graphic>
          <a:graphicData uri="http://schemas.openxmlformats.org/drawingml/2006/table">
            <a:tbl>
              <a:tblPr firstRow="1" bandRow="1">
                <a:tableStyleId>{2D5ABB26-0587-4C30-8999-92F81FD0307C}</a:tableStyleId>
              </a:tblPr>
              <a:tblGrid>
                <a:gridCol w="1339850">
                  <a:extLst>
                    <a:ext uri="{9D8B030D-6E8A-4147-A177-3AD203B41FA5}">
                      <a16:colId xmlns:a16="http://schemas.microsoft.com/office/drawing/2014/main" val="20000"/>
                    </a:ext>
                  </a:extLst>
                </a:gridCol>
                <a:gridCol w="1767417">
                  <a:extLst>
                    <a:ext uri="{9D8B030D-6E8A-4147-A177-3AD203B41FA5}">
                      <a16:colId xmlns:a16="http://schemas.microsoft.com/office/drawing/2014/main" val="20001"/>
                    </a:ext>
                  </a:extLst>
                </a:gridCol>
              </a:tblGrid>
              <a:tr h="217804">
                <a:tc>
                  <a:txBody>
                    <a:bodyPr/>
                    <a:lstStyle/>
                    <a:p>
                      <a:pPr marL="63500">
                        <a:lnSpc>
                          <a:spcPct val="100000"/>
                        </a:lnSpc>
                        <a:spcBef>
                          <a:spcPts val="320"/>
                        </a:spcBef>
                      </a:pPr>
                      <a:r>
                        <a:rPr lang="es-MX" sz="800" b="1" dirty="0">
                          <a:latin typeface="Calibri"/>
                          <a:cs typeface="Calibri"/>
                        </a:rPr>
                        <a:t>Modelo</a:t>
                      </a:r>
                      <a:endParaRPr sz="800" dirty="0">
                        <a:latin typeface="Calibri"/>
                        <a:cs typeface="Calibri"/>
                      </a:endParaRPr>
                    </a:p>
                  </a:txBody>
                  <a:tcPr marL="0" marR="0" marT="40640" marB="0">
                    <a:lnT w="6350">
                      <a:solidFill>
                        <a:srgbClr val="000000"/>
                      </a:solidFill>
                      <a:prstDash val="solid"/>
                    </a:lnT>
                    <a:lnB w="6350" cap="flat" cmpd="sng" algn="ctr">
                      <a:solidFill>
                        <a:srgbClr val="000000"/>
                      </a:solidFill>
                      <a:prstDash val="solid"/>
                      <a:round/>
                      <a:headEnd type="none" w="med" len="med"/>
                      <a:tailEnd type="none" w="med" len="med"/>
                    </a:lnB>
                    <a:solidFill>
                      <a:srgbClr val="D8D8D8"/>
                    </a:solidFill>
                  </a:tcPr>
                </a:tc>
                <a:tc>
                  <a:txBody>
                    <a:bodyPr/>
                    <a:lstStyle/>
                    <a:p>
                      <a:pPr marL="63500" algn="ctr">
                        <a:lnSpc>
                          <a:spcPct val="100000"/>
                        </a:lnSpc>
                        <a:spcBef>
                          <a:spcPts val="320"/>
                        </a:spcBef>
                        <a:spcAft>
                          <a:spcPts val="0"/>
                        </a:spcAft>
                      </a:pPr>
                      <a:r>
                        <a:rPr lang="es-MX" sz="800" spc="10" dirty="0">
                          <a:solidFill>
                            <a:schemeClr val="tx1"/>
                          </a:solidFill>
                          <a:latin typeface="+mn-lt"/>
                          <a:ea typeface="+mn-ea"/>
                          <a:cs typeface="Calibri"/>
                        </a:rPr>
                        <a:t>LDV-EM-4W-CD50V-220-240V</a:t>
                      </a:r>
                    </a:p>
                  </a:txBody>
                  <a:tcPr marL="64770" marR="64770" marT="0" marB="0" anchor="ctr">
                    <a:lnT w="6350">
                      <a:solidFill>
                        <a:srgbClr val="000000"/>
                      </a:solidFill>
                      <a:prstDash val="soli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217804">
                <a:tc>
                  <a:txBody>
                    <a:bodyPr/>
                    <a:lstStyle/>
                    <a:p>
                      <a:pPr marL="63500">
                        <a:lnSpc>
                          <a:spcPct val="100000"/>
                        </a:lnSpc>
                        <a:spcBef>
                          <a:spcPts val="320"/>
                        </a:spcBef>
                      </a:pPr>
                      <a:r>
                        <a:rPr lang="es-MX" sz="800" b="1" dirty="0">
                          <a:latin typeface="Calibri"/>
                          <a:cs typeface="Calibri"/>
                        </a:rPr>
                        <a:t>Driver Dimensiones</a:t>
                      </a:r>
                      <a:endParaRPr sz="800" dirty="0">
                        <a:latin typeface="Calibri"/>
                        <a:cs typeface="Calibri"/>
                      </a:endParaRPr>
                    </a:p>
                  </a:txBody>
                  <a:tcPr marL="0" marR="0" marT="40640" marB="0">
                    <a:lnT w="6350">
                      <a:solidFill>
                        <a:srgbClr val="000000"/>
                      </a:solidFill>
                      <a:prstDash val="solid"/>
                    </a:lnT>
                    <a:lnB w="6350">
                      <a:solidFill>
                        <a:srgbClr val="000000"/>
                      </a:solidFill>
                      <a:prstDash val="solid"/>
                    </a:lnB>
                    <a:solidFill>
                      <a:srgbClr val="D8D8D8"/>
                    </a:solidFill>
                  </a:tcPr>
                </a:tc>
                <a:tc>
                  <a:txBody>
                    <a:bodyPr/>
                    <a:lstStyle/>
                    <a:p>
                      <a:pPr marL="63500">
                        <a:lnSpc>
                          <a:spcPct val="100000"/>
                        </a:lnSpc>
                        <a:spcBef>
                          <a:spcPts val="320"/>
                        </a:spcBef>
                      </a:pPr>
                      <a:r>
                        <a:rPr lang="es-MX" sz="800" dirty="0">
                          <a:latin typeface="+mn-lt"/>
                          <a:cs typeface="Calibri"/>
                        </a:rPr>
                        <a:t>160x30x23mm</a:t>
                      </a:r>
                      <a:endParaRPr sz="800" dirty="0">
                        <a:latin typeface="Calibri"/>
                        <a:cs typeface="Calibri"/>
                      </a:endParaRPr>
                    </a:p>
                  </a:txBody>
                  <a:tcPr marL="0" marR="0" marT="40640" marB="0">
                    <a:lnT w="6350" cap="flat" cmpd="sng" algn="ctr">
                      <a:solidFill>
                        <a:srgbClr val="000000"/>
                      </a:solidFill>
                      <a:prstDash val="solid"/>
                      <a:round/>
                      <a:headEnd type="none" w="med" len="med"/>
                      <a:tailEnd type="none" w="med" len="med"/>
                    </a:lnT>
                    <a:lnB w="6350">
                      <a:solidFill>
                        <a:srgbClr val="000000"/>
                      </a:solidFill>
                      <a:prstDash val="solid"/>
                    </a:lnB>
                  </a:tcPr>
                </a:tc>
                <a:extLst>
                  <a:ext uri="{0D108BD9-81ED-4DB2-BD59-A6C34878D82A}">
                    <a16:rowId xmlns:a16="http://schemas.microsoft.com/office/drawing/2014/main" val="10001"/>
                  </a:ext>
                </a:extLst>
              </a:tr>
              <a:tr h="218440">
                <a:tc>
                  <a:txBody>
                    <a:bodyPr/>
                    <a:lstStyle/>
                    <a:p>
                      <a:pPr marL="63500">
                        <a:lnSpc>
                          <a:spcPct val="100000"/>
                        </a:lnSpc>
                        <a:spcBef>
                          <a:spcPts val="320"/>
                        </a:spcBef>
                      </a:pPr>
                      <a:r>
                        <a:rPr lang="es-MX" sz="800" b="1" spc="5" dirty="0">
                          <a:latin typeface="Calibri"/>
                          <a:cs typeface="Calibri"/>
                        </a:rPr>
                        <a:t>Batería Dimensiones</a:t>
                      </a:r>
                      <a:endParaRPr sz="800" dirty="0">
                        <a:latin typeface="Calibri"/>
                        <a:cs typeface="Calibri"/>
                      </a:endParaRPr>
                    </a:p>
                  </a:txBody>
                  <a:tcPr marL="0" marR="0" marT="40640" marB="0">
                    <a:lnT w="6350">
                      <a:solidFill>
                        <a:srgbClr val="000000"/>
                      </a:solidFill>
                      <a:prstDash val="solid"/>
                    </a:lnT>
                    <a:lnB w="6350" cap="flat" cmpd="sng" algn="ctr">
                      <a:solidFill>
                        <a:srgbClr val="000000"/>
                      </a:solidFill>
                      <a:prstDash val="solid"/>
                      <a:round/>
                      <a:headEnd type="none" w="med" len="med"/>
                      <a:tailEnd type="none" w="med" len="med"/>
                    </a:lnB>
                    <a:solidFill>
                      <a:srgbClr val="D8D8D8"/>
                    </a:solidFill>
                  </a:tcPr>
                </a:tc>
                <a:tc>
                  <a:txBody>
                    <a:bodyPr/>
                    <a:lstStyle/>
                    <a:p>
                      <a:pPr marL="63500">
                        <a:lnSpc>
                          <a:spcPct val="100000"/>
                        </a:lnSpc>
                        <a:spcBef>
                          <a:spcPts val="320"/>
                        </a:spcBef>
                      </a:pPr>
                      <a:r>
                        <a:rPr lang="es-MX" sz="800" dirty="0">
                          <a:latin typeface="+mn-lt"/>
                          <a:cs typeface="Calibri"/>
                        </a:rPr>
                        <a:t>160x35x20mm</a:t>
                      </a:r>
                      <a:endParaRPr sz="800" dirty="0">
                        <a:latin typeface="Calibri"/>
                        <a:cs typeface="Calibri"/>
                      </a:endParaRPr>
                    </a:p>
                  </a:txBody>
                  <a:tcPr marL="0" marR="0" marT="40640" marB="0">
                    <a:lnT w="6350">
                      <a:solidFill>
                        <a:srgbClr val="000000"/>
                      </a:solidFill>
                      <a:prstDash val="soli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22" name="object 22"/>
          <p:cNvSpPr txBox="1"/>
          <p:nvPr/>
        </p:nvSpPr>
        <p:spPr>
          <a:xfrm>
            <a:off x="5972683" y="328168"/>
            <a:ext cx="1139825" cy="162560"/>
          </a:xfrm>
          <a:prstGeom prst="rect">
            <a:avLst/>
          </a:prstGeom>
        </p:spPr>
        <p:txBody>
          <a:bodyPr vert="horz" wrap="square" lIns="0" tIns="12700" rIns="0" bIns="0" rtlCol="0">
            <a:spAutoFit/>
          </a:bodyPr>
          <a:lstStyle/>
          <a:p>
            <a:pPr marL="12700">
              <a:lnSpc>
                <a:spcPct val="100000"/>
              </a:lnSpc>
              <a:spcBef>
                <a:spcPts val="100"/>
              </a:spcBef>
            </a:pPr>
            <a:r>
              <a:rPr sz="900" spc="25" dirty="0">
                <a:latin typeface="Calibri"/>
                <a:cs typeface="Calibri"/>
              </a:rPr>
              <a:t>PRODUCT</a:t>
            </a:r>
            <a:r>
              <a:rPr sz="900" spc="-10" dirty="0">
                <a:latin typeface="Calibri"/>
                <a:cs typeface="Calibri"/>
              </a:rPr>
              <a:t> </a:t>
            </a:r>
            <a:r>
              <a:rPr sz="900" spc="35" dirty="0">
                <a:latin typeface="Calibri"/>
                <a:cs typeface="Calibri"/>
              </a:rPr>
              <a:t>DATASHEET</a:t>
            </a:r>
            <a:endParaRPr sz="900">
              <a:latin typeface="Calibri"/>
              <a:cs typeface="Calibri"/>
            </a:endParaRPr>
          </a:p>
        </p:txBody>
      </p:sp>
      <p:sp>
        <p:nvSpPr>
          <p:cNvPr id="23" name="object 23"/>
          <p:cNvSpPr/>
          <p:nvPr/>
        </p:nvSpPr>
        <p:spPr>
          <a:xfrm>
            <a:off x="228600" y="4282821"/>
            <a:ext cx="93345" cy="0"/>
          </a:xfrm>
          <a:custGeom>
            <a:avLst/>
            <a:gdLst/>
            <a:ahLst/>
            <a:cxnLst/>
            <a:rect l="l" t="t" r="r" b="b"/>
            <a:pathLst>
              <a:path w="93345">
                <a:moveTo>
                  <a:pt x="0" y="0"/>
                </a:moveTo>
                <a:lnTo>
                  <a:pt x="93268" y="0"/>
                </a:lnTo>
              </a:path>
            </a:pathLst>
          </a:custGeom>
          <a:ln w="8001">
            <a:solidFill>
              <a:srgbClr val="000000"/>
            </a:solidFill>
          </a:ln>
        </p:spPr>
        <p:txBody>
          <a:bodyPr wrap="square" lIns="0" tIns="0" rIns="0" bIns="0" rtlCol="0"/>
          <a:lstStyle/>
          <a:p>
            <a:endParaRPr/>
          </a:p>
        </p:txBody>
      </p:sp>
      <p:sp>
        <p:nvSpPr>
          <p:cNvPr id="24" name="object 24"/>
          <p:cNvSpPr/>
          <p:nvPr/>
        </p:nvSpPr>
        <p:spPr>
          <a:xfrm>
            <a:off x="457200" y="9994900"/>
            <a:ext cx="3321050" cy="0"/>
          </a:xfrm>
          <a:custGeom>
            <a:avLst/>
            <a:gdLst/>
            <a:ahLst/>
            <a:cxnLst/>
            <a:rect l="l" t="t" r="r" b="b"/>
            <a:pathLst>
              <a:path w="3321050">
                <a:moveTo>
                  <a:pt x="0" y="0"/>
                </a:moveTo>
                <a:lnTo>
                  <a:pt x="3321050" y="0"/>
                </a:lnTo>
              </a:path>
            </a:pathLst>
          </a:custGeom>
          <a:ln w="3810">
            <a:solidFill>
              <a:srgbClr val="FF6600"/>
            </a:solidFill>
          </a:ln>
        </p:spPr>
        <p:txBody>
          <a:bodyPr wrap="square" lIns="0" tIns="0" rIns="0" bIns="0" rtlCol="0"/>
          <a:lstStyle/>
          <a:p>
            <a:endParaRPr/>
          </a:p>
        </p:txBody>
      </p:sp>
      <p:sp>
        <p:nvSpPr>
          <p:cNvPr id="25" name="object 25"/>
          <p:cNvSpPr/>
          <p:nvPr/>
        </p:nvSpPr>
        <p:spPr>
          <a:xfrm>
            <a:off x="3778250" y="9994900"/>
            <a:ext cx="3321050" cy="0"/>
          </a:xfrm>
          <a:custGeom>
            <a:avLst/>
            <a:gdLst/>
            <a:ahLst/>
            <a:cxnLst/>
            <a:rect l="l" t="t" r="r" b="b"/>
            <a:pathLst>
              <a:path w="3321050">
                <a:moveTo>
                  <a:pt x="0" y="0"/>
                </a:moveTo>
                <a:lnTo>
                  <a:pt x="3321050" y="0"/>
                </a:lnTo>
              </a:path>
            </a:pathLst>
          </a:custGeom>
          <a:ln w="3810">
            <a:solidFill>
              <a:srgbClr val="FF6600"/>
            </a:solidFill>
          </a:ln>
        </p:spPr>
        <p:txBody>
          <a:bodyPr wrap="square" lIns="0" tIns="0" rIns="0" bIns="0" rtlCol="0"/>
          <a:lstStyle/>
          <a:p>
            <a:endParaRPr/>
          </a:p>
        </p:txBody>
      </p:sp>
      <p:sp>
        <p:nvSpPr>
          <p:cNvPr id="26" name="object 26"/>
          <p:cNvSpPr txBox="1">
            <a:spLocks noGrp="1"/>
          </p:cNvSpPr>
          <p:nvPr>
            <p:ph type="ftr" sz="quarter" idx="5"/>
          </p:nvPr>
        </p:nvSpPr>
        <p:spPr>
          <a:prstGeom prst="rect">
            <a:avLst/>
          </a:prstGeom>
        </p:spPr>
        <p:txBody>
          <a:bodyPr vert="horz" wrap="square" lIns="0" tIns="13970" rIns="0" bIns="0" rtlCol="0">
            <a:spAutoFit/>
          </a:bodyPr>
          <a:lstStyle/>
          <a:p>
            <a:pPr marL="12700">
              <a:lnSpc>
                <a:spcPct val="100000"/>
              </a:lnSpc>
              <a:spcBef>
                <a:spcPts val="110"/>
              </a:spcBef>
            </a:pPr>
            <a:r>
              <a:rPr spc="5" dirty="0"/>
              <a:t>September 20, </a:t>
            </a:r>
            <a:r>
              <a:rPr spc="10" dirty="0"/>
              <a:t>2018,</a:t>
            </a:r>
            <a:r>
              <a:rPr spc="40" dirty="0"/>
              <a:t> </a:t>
            </a:r>
            <a:r>
              <a:rPr spc="5" dirty="0"/>
              <a:t>01:30:13</a:t>
            </a:r>
          </a:p>
          <a:p>
            <a:pPr marL="12700">
              <a:lnSpc>
                <a:spcPct val="100000"/>
              </a:lnSpc>
              <a:spcBef>
                <a:spcPts val="150"/>
              </a:spcBef>
            </a:pPr>
            <a:r>
              <a:rPr b="1" spc="5" dirty="0">
                <a:latin typeface="Calibri"/>
                <a:cs typeface="Calibri"/>
              </a:rPr>
              <a:t>D </a:t>
            </a:r>
            <a:r>
              <a:rPr b="1" spc="15" dirty="0">
                <a:latin typeface="Calibri"/>
                <a:cs typeface="Calibri"/>
              </a:rPr>
              <a:t>TWIST </a:t>
            </a:r>
            <a:r>
              <a:rPr b="1" spc="35" dirty="0">
                <a:latin typeface="Calibri"/>
                <a:cs typeface="Calibri"/>
              </a:rPr>
              <a:t>12 </a:t>
            </a:r>
            <a:r>
              <a:rPr b="1" spc="15" dirty="0">
                <a:latin typeface="Calibri"/>
                <a:cs typeface="Calibri"/>
              </a:rPr>
              <a:t>W/2700 </a:t>
            </a:r>
            <a:r>
              <a:rPr b="1" spc="50" dirty="0">
                <a:latin typeface="Calibri"/>
                <a:cs typeface="Calibri"/>
              </a:rPr>
              <a:t>K </a:t>
            </a:r>
            <a:r>
              <a:rPr b="1" spc="40" dirty="0">
                <a:latin typeface="Calibri"/>
                <a:cs typeface="Calibri"/>
              </a:rPr>
              <a:t>220…240</a:t>
            </a:r>
            <a:r>
              <a:rPr b="1" spc="-95" dirty="0">
                <a:latin typeface="Calibri"/>
                <a:cs typeface="Calibri"/>
              </a:rPr>
              <a:t> </a:t>
            </a:r>
            <a:r>
              <a:rPr b="1" spc="0" dirty="0">
                <a:latin typeface="Calibri"/>
                <a:cs typeface="Calibri"/>
              </a:rPr>
              <a:t>V </a:t>
            </a:r>
            <a:r>
              <a:rPr b="1" spc="30" dirty="0">
                <a:latin typeface="Calibri"/>
                <a:cs typeface="Calibri"/>
              </a:rPr>
              <a:t>E27</a:t>
            </a:r>
          </a:p>
        </p:txBody>
      </p:sp>
      <p:sp>
        <p:nvSpPr>
          <p:cNvPr id="27" name="object 27"/>
          <p:cNvSpPr txBox="1">
            <a:spLocks noGrp="1"/>
          </p:cNvSpPr>
          <p:nvPr>
            <p:ph type="sldNum" sz="quarter" idx="7"/>
          </p:nvPr>
        </p:nvSpPr>
        <p:spPr>
          <a:prstGeom prst="rect">
            <a:avLst/>
          </a:prstGeom>
        </p:spPr>
        <p:txBody>
          <a:bodyPr vert="horz" wrap="square" lIns="0" tIns="13970" rIns="0" bIns="0" rtlCol="0">
            <a:spAutoFit/>
          </a:bodyPr>
          <a:lstStyle/>
          <a:p>
            <a:pPr marR="5080" algn="r">
              <a:lnSpc>
                <a:spcPct val="100000"/>
              </a:lnSpc>
              <a:spcBef>
                <a:spcPts val="110"/>
              </a:spcBef>
            </a:pPr>
            <a:r>
              <a:rPr spc="-20" dirty="0"/>
              <a:t>©  </a:t>
            </a:r>
            <a:r>
              <a:rPr spc="10" dirty="0"/>
              <a:t>2018, </a:t>
            </a:r>
            <a:r>
              <a:rPr spc="25" dirty="0"/>
              <a:t>LEDVANCE </a:t>
            </a:r>
            <a:r>
              <a:rPr dirty="0"/>
              <a:t>GmbH. </a:t>
            </a:r>
            <a:r>
              <a:rPr spc="25" dirty="0"/>
              <a:t>All </a:t>
            </a:r>
            <a:r>
              <a:rPr spc="10" dirty="0"/>
              <a:t>rights</a:t>
            </a:r>
            <a:r>
              <a:rPr spc="-50" dirty="0"/>
              <a:t> </a:t>
            </a:r>
            <a:r>
              <a:rPr dirty="0"/>
              <a:t>reserved.</a:t>
            </a:r>
          </a:p>
          <a:p>
            <a:pPr marR="5080" algn="r">
              <a:lnSpc>
                <a:spcPct val="100000"/>
              </a:lnSpc>
              <a:spcBef>
                <a:spcPts val="150"/>
              </a:spcBef>
            </a:pPr>
            <a:r>
              <a:rPr b="1" spc="10" dirty="0">
                <a:latin typeface="Calibri"/>
                <a:cs typeface="Calibri"/>
              </a:rPr>
              <a:t>Page </a:t>
            </a:r>
            <a:fld id="{81D60167-4931-47E6-BA6A-407CBD079E47}" type="slidenum">
              <a:rPr b="1" spc="35" dirty="0">
                <a:latin typeface="Calibri"/>
                <a:cs typeface="Calibri"/>
              </a:rPr>
              <a:t>2</a:t>
            </a:fld>
            <a:r>
              <a:rPr b="1" spc="35" dirty="0">
                <a:latin typeface="Calibri"/>
                <a:cs typeface="Calibri"/>
              </a:rPr>
              <a:t> </a:t>
            </a:r>
            <a:r>
              <a:rPr b="1" dirty="0">
                <a:latin typeface="Calibri"/>
                <a:cs typeface="Calibri"/>
              </a:rPr>
              <a:t>of</a:t>
            </a:r>
            <a:r>
              <a:rPr b="1" spc="-90" dirty="0">
                <a:latin typeface="Calibri"/>
                <a:cs typeface="Calibri"/>
              </a:rPr>
              <a:t> </a:t>
            </a:r>
            <a:r>
              <a:rPr b="1" spc="35" dirty="0">
                <a:latin typeface="Calibri"/>
                <a:cs typeface="Calibri"/>
              </a:rPr>
              <a:t>4</a:t>
            </a:r>
          </a:p>
        </p:txBody>
      </p:sp>
      <p:sp>
        <p:nvSpPr>
          <p:cNvPr id="31" name="Rectangle 30">
            <a:extLst>
              <a:ext uri="{FF2B5EF4-FFF2-40B4-BE49-F238E27FC236}">
                <a16:creationId xmlns:a16="http://schemas.microsoft.com/office/drawing/2014/main" id="{FDFB41C3-4026-4990-B30F-44280379136E}"/>
              </a:ext>
            </a:extLst>
          </p:cNvPr>
          <p:cNvSpPr/>
          <p:nvPr/>
        </p:nvSpPr>
        <p:spPr>
          <a:xfrm>
            <a:off x="1436910" y="9552110"/>
            <a:ext cx="5687948" cy="382477"/>
          </a:xfrm>
          <a:prstGeom prst="rect">
            <a:avLst/>
          </a:prstGeom>
        </p:spPr>
        <p:txBody>
          <a:bodyPr wrap="square">
            <a:spAutoFit/>
          </a:bodyPr>
          <a:lstStyle/>
          <a:p>
            <a:pPr algn="r">
              <a:lnSpc>
                <a:spcPts val="1000"/>
              </a:lnSpc>
              <a:spcAft>
                <a:spcPts val="0"/>
              </a:spcAft>
            </a:pPr>
            <a:r>
              <a:rPr lang="es-MX" sz="800" dirty="0">
                <a:solidFill>
                  <a:srgbClr val="1D1D1B"/>
                </a:solidFill>
                <a:effectLst/>
                <a:latin typeface="Arial" panose="020B0604020202020204" pitchFamily="34" charset="0"/>
                <a:ea typeface="Calibri" panose="020F0502020204030204" pitchFamily="34" charset="0"/>
                <a:cs typeface="Times New Roman" panose="02020603050405020304" pitchFamily="18" charset="0"/>
              </a:rPr>
              <a:t>Por favor consulte con su distribuidor autorizado sobre nuevas actualizaciones.</a:t>
            </a:r>
            <a:endParaRPr lang="es-MX" sz="3200" dirty="0">
              <a:latin typeface="Calibri" panose="020F0502020204030204" pitchFamily="34" charset="0"/>
              <a:ea typeface="Calibri" panose="020F0502020204030204" pitchFamily="34" charset="0"/>
              <a:cs typeface="Times New Roman" panose="02020603050405020304" pitchFamily="18" charset="0"/>
            </a:endParaRPr>
          </a:p>
          <a:p>
            <a:pPr algn="r">
              <a:lnSpc>
                <a:spcPts val="1000"/>
              </a:lnSpc>
              <a:spcAft>
                <a:spcPts val="0"/>
              </a:spcAft>
            </a:pPr>
            <a:r>
              <a:rPr lang="es-MX" sz="800" dirty="0">
                <a:solidFill>
                  <a:srgbClr val="1D1D1B"/>
                </a:solidFill>
                <a:effectLst/>
                <a:latin typeface="Arial" panose="020B0604020202020204" pitchFamily="34" charset="0"/>
                <a:ea typeface="Calibri" panose="020F0502020204030204" pitchFamily="34" charset="0"/>
                <a:cs typeface="Times New Roman" panose="02020603050405020304" pitchFamily="18" charset="0"/>
              </a:rPr>
              <a:t>La información comercial y técnica de nuestros productos puede ser modificada sin previo aviso.</a:t>
            </a:r>
            <a:r>
              <a:rPr lang="es-MX"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a:t>
            </a:r>
            <a:endParaRPr lang="es-MX" sz="32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4C586425-59AF-4826-9518-4F1663CE6284}"/>
              </a:ext>
            </a:extLst>
          </p:cNvPr>
          <p:cNvPicPr>
            <a:picLocks noChangeAspect="1"/>
          </p:cNvPicPr>
          <p:nvPr/>
        </p:nvPicPr>
        <p:blipFill rotWithShape="1">
          <a:blip r:embed="rId2"/>
          <a:srcRect l="6598" t="38131" r="68151" b="40539"/>
          <a:stretch/>
        </p:blipFill>
        <p:spPr>
          <a:xfrm>
            <a:off x="425450" y="6177603"/>
            <a:ext cx="1523364" cy="6858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57200" y="762000"/>
            <a:ext cx="6642100" cy="0"/>
          </a:xfrm>
          <a:custGeom>
            <a:avLst/>
            <a:gdLst/>
            <a:ahLst/>
            <a:cxnLst/>
            <a:rect l="l" t="t" r="r" b="b"/>
            <a:pathLst>
              <a:path w="6642100">
                <a:moveTo>
                  <a:pt x="0" y="0"/>
                </a:moveTo>
                <a:lnTo>
                  <a:pt x="6642100" y="0"/>
                </a:lnTo>
              </a:path>
            </a:pathLst>
          </a:custGeom>
          <a:ln w="12700">
            <a:solidFill>
              <a:srgbClr val="FF6600"/>
            </a:solidFill>
          </a:ln>
        </p:spPr>
        <p:txBody>
          <a:bodyPr wrap="square" lIns="0" tIns="0" rIns="0" bIns="0" rtlCol="0"/>
          <a:lstStyle/>
          <a:p>
            <a:endParaRPr/>
          </a:p>
        </p:txBody>
      </p:sp>
      <p:sp>
        <p:nvSpPr>
          <p:cNvPr id="3" name="object 3"/>
          <p:cNvSpPr txBox="1"/>
          <p:nvPr/>
        </p:nvSpPr>
        <p:spPr>
          <a:xfrm>
            <a:off x="444500" y="787400"/>
            <a:ext cx="1864360" cy="466794"/>
          </a:xfrm>
          <a:prstGeom prst="rect">
            <a:avLst/>
          </a:prstGeom>
        </p:spPr>
        <p:txBody>
          <a:bodyPr vert="horz" wrap="square" lIns="0" tIns="12700" rIns="0" bIns="0" rtlCol="0">
            <a:spAutoFit/>
          </a:bodyPr>
          <a:lstStyle/>
          <a:p>
            <a:pPr marL="12700">
              <a:lnSpc>
                <a:spcPct val="100000"/>
              </a:lnSpc>
              <a:spcBef>
                <a:spcPts val="100"/>
              </a:spcBef>
            </a:pPr>
            <a:r>
              <a:rPr lang="es-MX" sz="900" b="1" spc="25" dirty="0">
                <a:solidFill>
                  <a:srgbClr val="FF6600"/>
                </a:solidFill>
                <a:latin typeface="Calibri"/>
                <a:cs typeface="Calibri"/>
              </a:rPr>
              <a:t>INFORMACIÓN TÉCNICA</a:t>
            </a:r>
            <a:endParaRPr sz="900" dirty="0">
              <a:latin typeface="Calibri"/>
              <a:cs typeface="Calibri"/>
            </a:endParaRPr>
          </a:p>
          <a:p>
            <a:pPr>
              <a:lnSpc>
                <a:spcPct val="100000"/>
              </a:lnSpc>
              <a:spcBef>
                <a:spcPts val="45"/>
              </a:spcBef>
            </a:pPr>
            <a:endParaRPr lang="es-MX" sz="1150" dirty="0">
              <a:latin typeface="Times New Roman"/>
              <a:cs typeface="Times New Roman"/>
            </a:endParaRPr>
          </a:p>
          <a:p>
            <a:pPr marL="12700">
              <a:lnSpc>
                <a:spcPct val="100000"/>
              </a:lnSpc>
            </a:pPr>
            <a:r>
              <a:rPr lang="es-MX" sz="900" spc="25" dirty="0">
                <a:solidFill>
                  <a:srgbClr val="FF6600"/>
                </a:solidFill>
                <a:latin typeface="Calibri"/>
                <a:cs typeface="Calibri"/>
              </a:rPr>
              <a:t>Diagrama de conexión</a:t>
            </a:r>
          </a:p>
        </p:txBody>
      </p:sp>
      <p:sp>
        <p:nvSpPr>
          <p:cNvPr id="22" name="object 22"/>
          <p:cNvSpPr txBox="1"/>
          <p:nvPr/>
        </p:nvSpPr>
        <p:spPr>
          <a:xfrm>
            <a:off x="5972683" y="328168"/>
            <a:ext cx="1139825" cy="162560"/>
          </a:xfrm>
          <a:prstGeom prst="rect">
            <a:avLst/>
          </a:prstGeom>
        </p:spPr>
        <p:txBody>
          <a:bodyPr vert="horz" wrap="square" lIns="0" tIns="12700" rIns="0" bIns="0" rtlCol="0">
            <a:spAutoFit/>
          </a:bodyPr>
          <a:lstStyle/>
          <a:p>
            <a:pPr marL="12700">
              <a:lnSpc>
                <a:spcPct val="100000"/>
              </a:lnSpc>
              <a:spcBef>
                <a:spcPts val="100"/>
              </a:spcBef>
            </a:pPr>
            <a:r>
              <a:rPr sz="900" spc="25" dirty="0">
                <a:latin typeface="Calibri"/>
                <a:cs typeface="Calibri"/>
              </a:rPr>
              <a:t>PRODUCT</a:t>
            </a:r>
            <a:r>
              <a:rPr sz="900" spc="-10" dirty="0">
                <a:latin typeface="Calibri"/>
                <a:cs typeface="Calibri"/>
              </a:rPr>
              <a:t> </a:t>
            </a:r>
            <a:r>
              <a:rPr sz="900" spc="35" dirty="0">
                <a:latin typeface="Calibri"/>
                <a:cs typeface="Calibri"/>
              </a:rPr>
              <a:t>DATASHEET</a:t>
            </a:r>
            <a:endParaRPr sz="900" dirty="0">
              <a:latin typeface="Calibri"/>
              <a:cs typeface="Calibri"/>
            </a:endParaRPr>
          </a:p>
        </p:txBody>
      </p:sp>
      <p:sp>
        <p:nvSpPr>
          <p:cNvPr id="23" name="object 23"/>
          <p:cNvSpPr/>
          <p:nvPr/>
        </p:nvSpPr>
        <p:spPr>
          <a:xfrm>
            <a:off x="228600" y="4282821"/>
            <a:ext cx="93345" cy="0"/>
          </a:xfrm>
          <a:custGeom>
            <a:avLst/>
            <a:gdLst/>
            <a:ahLst/>
            <a:cxnLst/>
            <a:rect l="l" t="t" r="r" b="b"/>
            <a:pathLst>
              <a:path w="93345">
                <a:moveTo>
                  <a:pt x="0" y="0"/>
                </a:moveTo>
                <a:lnTo>
                  <a:pt x="93268" y="0"/>
                </a:lnTo>
              </a:path>
            </a:pathLst>
          </a:custGeom>
          <a:ln w="8001">
            <a:solidFill>
              <a:srgbClr val="000000"/>
            </a:solidFill>
          </a:ln>
        </p:spPr>
        <p:txBody>
          <a:bodyPr wrap="square" lIns="0" tIns="0" rIns="0" bIns="0" rtlCol="0"/>
          <a:lstStyle/>
          <a:p>
            <a:endParaRPr/>
          </a:p>
        </p:txBody>
      </p:sp>
      <p:sp>
        <p:nvSpPr>
          <p:cNvPr id="24" name="object 24"/>
          <p:cNvSpPr/>
          <p:nvPr/>
        </p:nvSpPr>
        <p:spPr>
          <a:xfrm>
            <a:off x="457200" y="9994900"/>
            <a:ext cx="3321050" cy="0"/>
          </a:xfrm>
          <a:custGeom>
            <a:avLst/>
            <a:gdLst/>
            <a:ahLst/>
            <a:cxnLst/>
            <a:rect l="l" t="t" r="r" b="b"/>
            <a:pathLst>
              <a:path w="3321050">
                <a:moveTo>
                  <a:pt x="0" y="0"/>
                </a:moveTo>
                <a:lnTo>
                  <a:pt x="3321050" y="0"/>
                </a:lnTo>
              </a:path>
            </a:pathLst>
          </a:custGeom>
          <a:ln w="3810">
            <a:solidFill>
              <a:srgbClr val="FF6600"/>
            </a:solidFill>
          </a:ln>
        </p:spPr>
        <p:txBody>
          <a:bodyPr wrap="square" lIns="0" tIns="0" rIns="0" bIns="0" rtlCol="0"/>
          <a:lstStyle/>
          <a:p>
            <a:endParaRPr/>
          </a:p>
        </p:txBody>
      </p:sp>
      <p:sp>
        <p:nvSpPr>
          <p:cNvPr id="25" name="object 25"/>
          <p:cNvSpPr/>
          <p:nvPr/>
        </p:nvSpPr>
        <p:spPr>
          <a:xfrm>
            <a:off x="3778250" y="9994900"/>
            <a:ext cx="3321050" cy="0"/>
          </a:xfrm>
          <a:custGeom>
            <a:avLst/>
            <a:gdLst/>
            <a:ahLst/>
            <a:cxnLst/>
            <a:rect l="l" t="t" r="r" b="b"/>
            <a:pathLst>
              <a:path w="3321050">
                <a:moveTo>
                  <a:pt x="0" y="0"/>
                </a:moveTo>
                <a:lnTo>
                  <a:pt x="3321050" y="0"/>
                </a:lnTo>
              </a:path>
            </a:pathLst>
          </a:custGeom>
          <a:ln w="3810">
            <a:solidFill>
              <a:srgbClr val="FF6600"/>
            </a:solidFill>
          </a:ln>
        </p:spPr>
        <p:txBody>
          <a:bodyPr wrap="square" lIns="0" tIns="0" rIns="0" bIns="0" rtlCol="0"/>
          <a:lstStyle/>
          <a:p>
            <a:endParaRPr/>
          </a:p>
        </p:txBody>
      </p:sp>
      <p:sp>
        <p:nvSpPr>
          <p:cNvPr id="27" name="object 27"/>
          <p:cNvSpPr txBox="1">
            <a:spLocks noGrp="1"/>
          </p:cNvSpPr>
          <p:nvPr>
            <p:ph type="sldNum" sz="quarter" idx="7"/>
          </p:nvPr>
        </p:nvSpPr>
        <p:spPr>
          <a:prstGeom prst="rect">
            <a:avLst/>
          </a:prstGeom>
        </p:spPr>
        <p:txBody>
          <a:bodyPr vert="horz" wrap="square" lIns="0" tIns="13970" rIns="0" bIns="0" rtlCol="0">
            <a:spAutoFit/>
          </a:bodyPr>
          <a:lstStyle/>
          <a:p>
            <a:pPr marR="5080" algn="r">
              <a:lnSpc>
                <a:spcPct val="100000"/>
              </a:lnSpc>
              <a:spcBef>
                <a:spcPts val="110"/>
              </a:spcBef>
            </a:pPr>
            <a:r>
              <a:rPr spc="-20" dirty="0"/>
              <a:t>©  </a:t>
            </a:r>
            <a:r>
              <a:rPr spc="10" dirty="0"/>
              <a:t>2018, </a:t>
            </a:r>
            <a:r>
              <a:rPr spc="25" dirty="0"/>
              <a:t>LEDVANCE </a:t>
            </a:r>
            <a:r>
              <a:rPr dirty="0"/>
              <a:t>GmbH. </a:t>
            </a:r>
            <a:r>
              <a:rPr spc="25" dirty="0"/>
              <a:t>All </a:t>
            </a:r>
            <a:r>
              <a:rPr spc="10" dirty="0"/>
              <a:t>rights</a:t>
            </a:r>
            <a:r>
              <a:rPr spc="-50" dirty="0"/>
              <a:t> </a:t>
            </a:r>
            <a:r>
              <a:rPr dirty="0"/>
              <a:t>reserved.</a:t>
            </a:r>
          </a:p>
          <a:p>
            <a:pPr marR="5080" algn="r">
              <a:lnSpc>
                <a:spcPct val="100000"/>
              </a:lnSpc>
              <a:spcBef>
                <a:spcPts val="150"/>
              </a:spcBef>
            </a:pPr>
            <a:r>
              <a:rPr b="1" spc="10" dirty="0">
                <a:latin typeface="Calibri"/>
                <a:cs typeface="Calibri"/>
              </a:rPr>
              <a:t>Page </a:t>
            </a:r>
            <a:fld id="{81D60167-4931-47E6-BA6A-407CBD079E47}" type="slidenum">
              <a:rPr b="1" spc="35" dirty="0">
                <a:latin typeface="Calibri"/>
                <a:cs typeface="Calibri"/>
              </a:rPr>
              <a:t>3</a:t>
            </a:fld>
            <a:r>
              <a:rPr b="1" spc="35" dirty="0">
                <a:latin typeface="Calibri"/>
                <a:cs typeface="Calibri"/>
              </a:rPr>
              <a:t> </a:t>
            </a:r>
            <a:r>
              <a:rPr b="1" dirty="0">
                <a:latin typeface="Calibri"/>
                <a:cs typeface="Calibri"/>
              </a:rPr>
              <a:t>of</a:t>
            </a:r>
            <a:r>
              <a:rPr b="1" spc="-90" dirty="0">
                <a:latin typeface="Calibri"/>
                <a:cs typeface="Calibri"/>
              </a:rPr>
              <a:t> </a:t>
            </a:r>
            <a:r>
              <a:rPr b="1" spc="35" dirty="0">
                <a:latin typeface="Calibri"/>
                <a:cs typeface="Calibri"/>
              </a:rPr>
              <a:t>4</a:t>
            </a:r>
          </a:p>
        </p:txBody>
      </p:sp>
      <p:sp>
        <p:nvSpPr>
          <p:cNvPr id="31" name="Rectangle 30">
            <a:extLst>
              <a:ext uri="{FF2B5EF4-FFF2-40B4-BE49-F238E27FC236}">
                <a16:creationId xmlns:a16="http://schemas.microsoft.com/office/drawing/2014/main" id="{FDFB41C3-4026-4990-B30F-44280379136E}"/>
              </a:ext>
            </a:extLst>
          </p:cNvPr>
          <p:cNvSpPr/>
          <p:nvPr/>
        </p:nvSpPr>
        <p:spPr>
          <a:xfrm>
            <a:off x="1436910" y="9552110"/>
            <a:ext cx="5687948" cy="343043"/>
          </a:xfrm>
          <a:prstGeom prst="rect">
            <a:avLst/>
          </a:prstGeom>
        </p:spPr>
        <p:txBody>
          <a:bodyPr wrap="square">
            <a:spAutoFit/>
          </a:bodyPr>
          <a:lstStyle/>
          <a:p>
            <a:pPr algn="r">
              <a:lnSpc>
                <a:spcPts val="1000"/>
              </a:lnSpc>
              <a:spcAft>
                <a:spcPts val="0"/>
              </a:spcAft>
            </a:pPr>
            <a:r>
              <a:rPr lang="en-US" sz="800" dirty="0">
                <a:solidFill>
                  <a:srgbClr val="1D1D1B"/>
                </a:solidFill>
                <a:latin typeface="Arial" panose="020B0604020202020204" pitchFamily="34" charset="0"/>
                <a:ea typeface="Calibri" panose="020F0502020204030204" pitchFamily="34" charset="0"/>
                <a:cs typeface="Times New Roman" panose="02020603050405020304" pitchFamily="18" charset="0"/>
              </a:rPr>
              <a:t>Please check with your authorized distributor about new updates.</a:t>
            </a:r>
          </a:p>
          <a:p>
            <a:pPr algn="r">
              <a:lnSpc>
                <a:spcPts val="1000"/>
              </a:lnSpc>
              <a:spcAft>
                <a:spcPts val="0"/>
              </a:spcAft>
            </a:pPr>
            <a:r>
              <a:rPr lang="en-US" sz="800" dirty="0">
                <a:solidFill>
                  <a:srgbClr val="1D1D1B"/>
                </a:solidFill>
                <a:latin typeface="Arial" panose="020B0604020202020204" pitchFamily="34" charset="0"/>
                <a:ea typeface="Calibri" panose="020F0502020204030204" pitchFamily="34" charset="0"/>
                <a:cs typeface="Times New Roman" panose="02020603050405020304" pitchFamily="18" charset="0"/>
              </a:rPr>
              <a:t>The commercial and technical information of our products can be modified without prior notice.</a:t>
            </a:r>
            <a:endParaRPr lang="es-MX" sz="3200" dirty="0">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3">
            <a:extLst>
              <a:ext uri="{FF2B5EF4-FFF2-40B4-BE49-F238E27FC236}">
                <a16:creationId xmlns:a16="http://schemas.microsoft.com/office/drawing/2014/main" id="{BEBFA400-F9C9-4E58-90C6-DC578A2B6FC7}"/>
              </a:ext>
            </a:extLst>
          </p:cNvPr>
          <p:cNvPicPr>
            <a:picLocks noChangeAspect="1"/>
          </p:cNvPicPr>
          <p:nvPr/>
        </p:nvPicPr>
        <p:blipFill rotWithShape="1">
          <a:blip r:embed="rId2"/>
          <a:srcRect l="8656" t="19288" r="28269" b="8518"/>
          <a:stretch/>
        </p:blipFill>
        <p:spPr>
          <a:xfrm>
            <a:off x="420838" y="1375462"/>
            <a:ext cx="6710212" cy="4093101"/>
          </a:xfrm>
          <a:prstGeom prst="rect">
            <a:avLst/>
          </a:prstGeom>
        </p:spPr>
      </p:pic>
    </p:spTree>
    <p:extLst>
      <p:ext uri="{BB962C8B-B14F-4D97-AF65-F5344CB8AC3E}">
        <p14:creationId xmlns:p14="http://schemas.microsoft.com/office/powerpoint/2010/main" val="2130780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00"/>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1857</TotalTime>
  <Words>462</Words>
  <Application>Microsoft Office PowerPoint</Application>
  <PresentationFormat>Custom</PresentationFormat>
  <Paragraphs>87</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Times New Roman</vt:lpstr>
      <vt:lpstr>Office Theme</vt:lpstr>
      <vt:lpstr>FICHA TÉCNICA Emergency Driver Kit</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 DATASHEET D TWIST 12 W/2700 K 220…240 V E27</dc:title>
  <dc:creator>RUIZ, GABRIELA</dc:creator>
  <cp:lastModifiedBy>RUIZ, GABRIELA</cp:lastModifiedBy>
  <cp:revision>43</cp:revision>
  <dcterms:created xsi:type="dcterms:W3CDTF">2018-10-19T19:29:14Z</dcterms:created>
  <dcterms:modified xsi:type="dcterms:W3CDTF">2018-12-20T04:40:38Z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2018-09-30T00:00:00Z</vt:filetime>
  </property>
  <property fmtid="{D5CDD505-2E9C-101B-9397-08002B2CF9AE}" pid="3" name="LastSaved">
    <vt:filetime>2018-10-19T00:00:00Z</vt:filetime>
  </property>
</Properties>
</file>