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414" y="-51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mento, Laura" userId="0329ae26-46b7-437d-a939-acde5f8b5c01" providerId="ADAL" clId="{4717535E-F502-443B-ADF8-0C9268FF2934}"/>
    <pc:docChg chg="modSld">
      <pc:chgData name="Formento, Laura" userId="0329ae26-46b7-437d-a939-acde5f8b5c01" providerId="ADAL" clId="{4717535E-F502-443B-ADF8-0C9268FF2934}" dt="2019-03-07T13:41:02.508" v="0" actId="1076"/>
      <pc:docMkLst>
        <pc:docMk/>
      </pc:docMkLst>
      <pc:sldChg chg="modSp">
        <pc:chgData name="Formento, Laura" userId="0329ae26-46b7-437d-a939-acde5f8b5c01" providerId="ADAL" clId="{4717535E-F502-443B-ADF8-0C9268FF2934}" dt="2019-03-07T13:41:02.508" v="0" actId="1076"/>
        <pc:sldMkLst>
          <pc:docMk/>
          <pc:sldMk cId="0" sldId="256"/>
        </pc:sldMkLst>
        <pc:picChg chg="mod">
          <ac:chgData name="Formento, Laura" userId="0329ae26-46b7-437d-a939-acde5f8b5c01" providerId="ADAL" clId="{4717535E-F502-443B-ADF8-0C9268FF2934}" dt="2019-03-07T13:41:02.508" v="0" actId="1076"/>
          <ac:picMkLst>
            <pc:docMk/>
            <pc:sldMk cId="0" sldId="256"/>
            <ac:picMk id="5" creationId="{B4634B20-D33F-49D2-B495-5234B80A9C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596265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338960"/>
            <a:ext cx="66675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10194594"/>
            <a:ext cx="153606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27903" y="10194594"/>
            <a:ext cx="178435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9" y="6102350"/>
            <a:ext cx="664209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BENEFICIOS DEL PRODUCTO</a:t>
            </a:r>
            <a:endParaRPr lang="es-MX" sz="900" b="1" spc="25" dirty="0">
              <a:solidFill>
                <a:srgbClr val="FF66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Gracias a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amplio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rango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este</a:t>
            </a:r>
            <a:r>
              <a:rPr lang="en-US" sz="900" dirty="0">
                <a:cs typeface="Calibri"/>
              </a:rPr>
              <a:t> sensor integra </a:t>
            </a:r>
            <a:r>
              <a:rPr lang="es-MX" sz="900" dirty="0">
                <a:cs typeface="Calibri"/>
              </a:rPr>
              <a:t>funciones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automatización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seguridad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ahorro</a:t>
            </a:r>
            <a:r>
              <a:rPr lang="en-US" sz="900" dirty="0">
                <a:cs typeface="Calibri"/>
              </a:rPr>
              <a:t> de </a:t>
            </a:r>
            <a:r>
              <a:rPr lang="es-MX" sz="900" dirty="0">
                <a:cs typeface="Calibri"/>
              </a:rPr>
              <a:t>energía</a:t>
            </a:r>
            <a:r>
              <a:rPr lang="en-US" sz="900" dirty="0">
                <a:cs typeface="Calibri"/>
              </a:rPr>
              <a:t> y </a:t>
            </a:r>
            <a:r>
              <a:rPr lang="en-US" sz="900" dirty="0" err="1">
                <a:cs typeface="Calibri"/>
              </a:rPr>
              <a:t>funcionalidad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El sensor se </a:t>
            </a:r>
            <a:r>
              <a:rPr lang="en-US" sz="900" dirty="0" err="1">
                <a:cs typeface="Calibri"/>
              </a:rPr>
              <a:t>activa</a:t>
            </a:r>
            <a:r>
              <a:rPr lang="en-US" sz="900" dirty="0">
                <a:cs typeface="Calibri"/>
              </a:rPr>
              <a:t> con el </a:t>
            </a:r>
            <a:r>
              <a:rPr lang="en-US" sz="900" dirty="0" err="1">
                <a:cs typeface="Calibri"/>
              </a:rPr>
              <a:t>movimiento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humano</a:t>
            </a:r>
            <a:r>
              <a:rPr lang="en-US" sz="900" dirty="0">
                <a:cs typeface="Calibri"/>
              </a:rPr>
              <a:t> por medio de </a:t>
            </a:r>
            <a:r>
              <a:rPr lang="en-US" sz="900" dirty="0" err="1">
                <a:cs typeface="Calibri"/>
              </a:rPr>
              <a:t>rayos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infrarrojos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Una </a:t>
            </a:r>
            <a:r>
              <a:rPr lang="en-US" sz="900" dirty="0" err="1">
                <a:cs typeface="Calibri"/>
              </a:rPr>
              <a:t>vez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instalado</a:t>
            </a:r>
            <a:r>
              <a:rPr lang="en-US" sz="900" dirty="0">
                <a:cs typeface="Calibri"/>
              </a:rPr>
              <a:t>, el sensor se </a:t>
            </a:r>
            <a:r>
              <a:rPr lang="en-US" sz="900" dirty="0" err="1">
                <a:cs typeface="Calibri"/>
              </a:rPr>
              <a:t>energiza</a:t>
            </a:r>
            <a:r>
              <a:rPr lang="en-US" sz="900" dirty="0">
                <a:cs typeface="Calibri"/>
              </a:rPr>
              <a:t> y es </a:t>
            </a:r>
            <a:r>
              <a:rPr lang="en-US" sz="900" dirty="0" err="1">
                <a:cs typeface="Calibri"/>
              </a:rPr>
              <a:t>capaz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detectar</a:t>
            </a:r>
            <a:r>
              <a:rPr lang="en-US" sz="900" dirty="0">
                <a:cs typeface="Calibri"/>
              </a:rPr>
              <a:t> los </a:t>
            </a:r>
            <a:r>
              <a:rPr lang="en-US" sz="900" dirty="0" err="1">
                <a:cs typeface="Calibri"/>
              </a:rPr>
              <a:t>niveles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para realizer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función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Facil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instalación</a:t>
            </a:r>
            <a:endParaRPr lang="en-US" sz="900" dirty="0"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74803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7569165"/>
            <a:ext cx="6667753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CARACTERISTICAS DEL PRODUCTO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trabajar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se </a:t>
            </a:r>
            <a:r>
              <a:rPr lang="en-US" sz="900" dirty="0" err="1">
                <a:cs typeface="Calibri"/>
              </a:rPr>
              <a:t>coloca</a:t>
            </a:r>
            <a:r>
              <a:rPr lang="en-US" sz="900" dirty="0">
                <a:cs typeface="Calibri"/>
              </a:rPr>
              <a:t> la </a:t>
            </a:r>
            <a:r>
              <a:rPr lang="en-US" sz="900" dirty="0" err="1">
                <a:cs typeface="Calibri"/>
              </a:rPr>
              <a:t>tarjeta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interna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en</a:t>
            </a:r>
            <a:r>
              <a:rPr lang="en-US" sz="900" dirty="0">
                <a:cs typeface="Calibri"/>
              </a:rPr>
              <a:t> LIG ó solo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la </a:t>
            </a:r>
            <a:r>
              <a:rPr lang="en-US" sz="900" dirty="0" err="1">
                <a:cs typeface="Calibri"/>
              </a:rPr>
              <a:t>tarjeta</a:t>
            </a:r>
            <a:r>
              <a:rPr lang="en-US" sz="900" dirty="0">
                <a:cs typeface="Calibri"/>
              </a:rPr>
              <a:t> se </a:t>
            </a:r>
            <a:r>
              <a:rPr lang="en-US" sz="900" dirty="0" err="1">
                <a:cs typeface="Calibri"/>
              </a:rPr>
              <a:t>coloca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en</a:t>
            </a:r>
            <a:r>
              <a:rPr lang="en-US" sz="900" dirty="0">
                <a:cs typeface="Calibri"/>
              </a:rPr>
              <a:t> DES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s-MX" sz="900" dirty="0">
                <a:cs typeface="Calibri"/>
              </a:rPr>
              <a:t>El tiempo de activación se ajusta continuamente: cuando el sensor recibe la segunda señal de activación </a:t>
            </a:r>
            <a:r>
              <a:rPr lang="es-MX" sz="900" dirty="0" err="1">
                <a:cs typeface="Calibri"/>
              </a:rPr>
              <a:t>re-calculará</a:t>
            </a:r>
            <a:r>
              <a:rPr lang="es-MX" sz="900" dirty="0">
                <a:cs typeface="Calibri"/>
              </a:rPr>
              <a:t> el tiempo una vez más en base del primer descanso de retardo de tiempo.</a:t>
            </a: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s-MX" sz="900" dirty="0">
                <a:cs typeface="Calibri"/>
              </a:rPr>
              <a:t>El tiempo de demora es ajustable. Se puede configurar de acuerdo al usuario: el tiempo mínimo es 10sec. El máximo es de 8min.</a:t>
            </a:r>
            <a:endParaRPr lang="en-US" sz="900" dirty="0"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1338960"/>
            <a:ext cx="600075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40"/>
              </a:lnSpc>
              <a:spcBef>
                <a:spcPts val="100"/>
              </a:spcBef>
            </a:pPr>
            <a:r>
              <a:rPr lang="es-MX" spc="75" dirty="0"/>
              <a:t>FICHA TÉCNICA</a:t>
            </a:r>
            <a:endParaRPr spc="75" dirty="0"/>
          </a:p>
          <a:p>
            <a:pPr marL="12700">
              <a:lnSpc>
                <a:spcPts val="2640"/>
              </a:lnSpc>
            </a:pPr>
            <a:r>
              <a:rPr lang="es-MX" b="0" spc="85" dirty="0"/>
              <a:t>Sensor de movimiento Infrarrojo</a:t>
            </a:r>
            <a:endParaRPr b="0" spc="9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2139060"/>
            <a:ext cx="45104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b="1" dirty="0">
                <a:solidFill>
                  <a:srgbClr val="FF6600"/>
                </a:solidFill>
                <a:latin typeface="Calibri"/>
                <a:cs typeface="Calibri"/>
              </a:rPr>
              <a:t>SENSOR DE MOVIMIENTO: </a:t>
            </a:r>
            <a:r>
              <a:rPr lang="en-US" sz="1200" b="1" dirty="0">
                <a:solidFill>
                  <a:srgbClr val="FF6600"/>
                </a:solidFill>
                <a:cs typeface="Calibri"/>
              </a:rPr>
              <a:t>LDV- MS- INF-W- 120- 120-277V-IP20-WH-A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9529" y="2893822"/>
            <a:ext cx="3239770" cy="0"/>
          </a:xfrm>
          <a:custGeom>
            <a:avLst/>
            <a:gdLst/>
            <a:ahLst/>
            <a:cxnLst/>
            <a:rect l="l" t="t" r="r" b="b"/>
            <a:pathLst>
              <a:path w="3239770">
                <a:moveTo>
                  <a:pt x="0" y="0"/>
                </a:moveTo>
                <a:lnTo>
                  <a:pt x="323977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46829" y="3033521"/>
            <a:ext cx="286131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15" dirty="0">
                <a:solidFill>
                  <a:srgbClr val="FF6600"/>
                </a:solidFill>
                <a:latin typeface="Calibri"/>
                <a:cs typeface="Calibri"/>
              </a:rPr>
              <a:t>ÁREAS DE APLICACIÓN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Oficinas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Escuelas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Baños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Pasillos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Salas de </a:t>
            </a:r>
            <a:r>
              <a:rPr lang="es-MX" sz="900" dirty="0">
                <a:latin typeface="Calibri"/>
                <a:cs typeface="Calibri"/>
              </a:rPr>
              <a:t>reuniones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s-MX" sz="900" dirty="0">
                <a:latin typeface="Calibri"/>
                <a:cs typeface="Calibri"/>
              </a:rPr>
              <a:t>Estacionamientos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536613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268" y="0"/>
                </a:lnTo>
              </a:path>
            </a:pathLst>
          </a:custGeom>
          <a:ln w="8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9213215"/>
            <a:ext cx="440309" cy="63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825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1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D9E0A9-2A72-4136-9317-2805A1B0FD2A}"/>
              </a:ext>
            </a:extLst>
          </p:cNvPr>
          <p:cNvPicPr/>
          <p:nvPr/>
        </p:nvPicPr>
        <p:blipFill rotWithShape="1">
          <a:blip r:embed="rId3" cstate="print"/>
          <a:srcRect b="20135"/>
          <a:stretch/>
        </p:blipFill>
        <p:spPr bwMode="auto">
          <a:xfrm>
            <a:off x="3846829" y="5102226"/>
            <a:ext cx="1360805" cy="6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19EF4D-B755-4BC2-9989-782DCE935E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185" t="21827" r="20353" b="62219"/>
          <a:stretch/>
        </p:blipFill>
        <p:spPr>
          <a:xfrm>
            <a:off x="4716461" y="603868"/>
            <a:ext cx="2604135" cy="64254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F86BC1-E97C-46CF-A856-060A4E773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34" y="5084450"/>
            <a:ext cx="704216" cy="629300"/>
          </a:xfrm>
          <a:prstGeom prst="rect">
            <a:avLst/>
          </a:prstGeom>
        </p:spPr>
      </p:pic>
      <p:pic>
        <p:nvPicPr>
          <p:cNvPr id="5" name="Picture 5" descr="ST34">
            <a:extLst>
              <a:ext uri="{FF2B5EF4-FFF2-40B4-BE49-F238E27FC236}">
                <a16:creationId xmlns:a16="http://schemas.microsoft.com/office/drawing/2014/main" id="{B4634B20-D33F-49D2-B495-5234B80A9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1961" y="2703254"/>
            <a:ext cx="1737741" cy="29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620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787400"/>
            <a:ext cx="1864360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25" dirty="0">
                <a:solidFill>
                  <a:srgbClr val="FF6600"/>
                </a:solidFill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MX" sz="900" spc="25" dirty="0">
                <a:solidFill>
                  <a:srgbClr val="FF6600"/>
                </a:solidFill>
                <a:latin typeface="Calibri"/>
                <a:cs typeface="Calibri"/>
              </a:rPr>
              <a:t>Valores Eléctricos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6907524"/>
            <a:ext cx="10845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Dimension</a:t>
            </a:r>
            <a:r>
              <a:rPr lang="es-MX" sz="900" spc="15" dirty="0">
                <a:solidFill>
                  <a:srgbClr val="FF6600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1851" y="328168"/>
            <a:ext cx="120065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spc="25" dirty="0"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825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2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FB41C3-4026-4990-B30F-44280379136E}"/>
              </a:ext>
            </a:extLst>
          </p:cNvPr>
          <p:cNvSpPr/>
          <p:nvPr/>
        </p:nvSpPr>
        <p:spPr>
          <a:xfrm>
            <a:off x="1436910" y="9552110"/>
            <a:ext cx="5687948" cy="38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favor consulte con su distribuidor autorizado sobre nuevas actualizaciones.</a:t>
            </a:r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comercial y técnica de nuestros productos puede ser modificada sin previo aviso.</a:t>
            </a:r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91E221-FED0-487D-B4E8-D36D3D8B15F8}"/>
              </a:ext>
            </a:extLst>
          </p:cNvPr>
          <p:cNvCxnSpPr>
            <a:cxnSpLocks/>
          </p:cNvCxnSpPr>
          <p:nvPr/>
        </p:nvCxnSpPr>
        <p:spPr>
          <a:xfrm>
            <a:off x="436549" y="7467036"/>
            <a:ext cx="204062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BAF787-34B5-4F25-97BF-D0239096C351}"/>
              </a:ext>
            </a:extLst>
          </p:cNvPr>
          <p:cNvSpPr txBox="1"/>
          <p:nvPr/>
        </p:nvSpPr>
        <p:spPr>
          <a:xfrm>
            <a:off x="1029375" y="7277392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80mm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CB63E-1B72-4FDD-B3DE-39A24B51C339}"/>
              </a:ext>
            </a:extLst>
          </p:cNvPr>
          <p:cNvSpPr txBox="1"/>
          <p:nvPr/>
        </p:nvSpPr>
        <p:spPr>
          <a:xfrm rot="5400000">
            <a:off x="2461328" y="7856308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120mm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B45F97-4FFC-4B30-B84C-34F8DBB57A05}"/>
              </a:ext>
            </a:extLst>
          </p:cNvPr>
          <p:cNvGrpSpPr/>
          <p:nvPr/>
        </p:nvGrpSpPr>
        <p:grpSpPr>
          <a:xfrm>
            <a:off x="1525574" y="7431658"/>
            <a:ext cx="1089025" cy="1953642"/>
            <a:chOff x="1531249" y="5508917"/>
            <a:chExt cx="1089025" cy="11570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8AA7E6-653E-4C74-904A-008B6815F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274" y="5508917"/>
              <a:ext cx="0" cy="115709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D50DCBE-9D4C-4A83-AE84-9EBC59654FD0}"/>
                </a:ext>
              </a:extLst>
            </p:cNvPr>
            <p:cNvCxnSpPr>
              <a:cxnSpLocks/>
            </p:cNvCxnSpPr>
            <p:nvPr/>
          </p:nvCxnSpPr>
          <p:spPr>
            <a:xfrm>
              <a:off x="1531249" y="6665953"/>
              <a:ext cx="1089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F8B7E1-2BD5-4598-A0E1-05BB76DD5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5584"/>
              </p:ext>
            </p:extLst>
          </p:nvPr>
        </p:nvGraphicFramePr>
        <p:xfrm>
          <a:off x="457200" y="1689100"/>
          <a:ext cx="5867400" cy="4400550"/>
        </p:xfrm>
        <a:graphic>
          <a:graphicData uri="http://schemas.openxmlformats.org/drawingml/2006/table">
            <a:tbl>
              <a:tblPr/>
              <a:tblGrid>
                <a:gridCol w="2698240">
                  <a:extLst>
                    <a:ext uri="{9D8B030D-6E8A-4147-A177-3AD203B41FA5}">
                      <a16:colId xmlns:a16="http://schemas.microsoft.com/office/drawing/2014/main" val="2906832161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684047650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40327091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Mx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6495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8921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LDV- MS- INF-W- 120- 120-277V-IP20-WH-A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204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120-277 V~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837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(Hz)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50/60Hz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096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Operado a 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5839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77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Corriente de línea (A)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9052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 de Potencia (FP)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8436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Distorsión de armónicas (thdi%)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079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LED / Fluorescente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51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Halogena / Incan.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7329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iluminación (Lux)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/ 2000 Lux (Elección)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858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demora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10s, 1min, 5min, 8min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5122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Detección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421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-20℃~+40℃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284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Humedad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&lt;93%RH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669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Altura de Instalación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1.0-1.8m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058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Distancia Máxima Detección (24°)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 (&lt;24°C)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279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detección de Movimiento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 ~1.5m/s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704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7222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373"/>
                  </a:ext>
                </a:extLst>
              </a:tr>
            </a:tbl>
          </a:graphicData>
        </a:graphic>
      </p:graphicFrame>
      <p:pic>
        <p:nvPicPr>
          <p:cNvPr id="21" name="Picture 4">
            <a:extLst>
              <a:ext uri="{FF2B5EF4-FFF2-40B4-BE49-F238E27FC236}">
                <a16:creationId xmlns:a16="http://schemas.microsoft.com/office/drawing/2014/main" id="{3DC97307-012F-4B94-8137-C5F863BD0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88" y="7498600"/>
            <a:ext cx="1100576" cy="188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6289</TotalTime>
  <Words>435</Words>
  <Application>Microsoft Office PowerPoint</Application>
  <PresentationFormat>Personalizado</PresentationFormat>
  <Paragraphs>89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FICHA TÉCNICA Sensor de movimiento Infrarrojo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DATASHEET D TWIST 12 W/2700 K 220…240 V E27</dc:title>
  <dc:creator>RUIZ, GABRIELA</dc:creator>
  <cp:lastModifiedBy>Formento, Laura</cp:lastModifiedBy>
  <cp:revision>69</cp:revision>
  <dcterms:created xsi:type="dcterms:W3CDTF">2018-10-19T19:29:14Z</dcterms:created>
  <dcterms:modified xsi:type="dcterms:W3CDTF">2019-03-07T13:41:11Z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2018-09-30T00:00:00Z</vt:filetime>
  </property>
  <property fmtid="{D5CDD505-2E9C-101B-9397-08002B2CF9AE}" pid="3" name="LastSaved">
    <vt:filetime>2018-10-19T00:00:00Z</vt:filetime>
  </property>
</Properties>
</file>