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635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596265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338960"/>
            <a:ext cx="66675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10194594"/>
            <a:ext cx="1536064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27903" y="10194594"/>
            <a:ext cx="1784350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FF6600"/>
                </a:solidFill>
                <a:latin typeface="Calibri"/>
                <a:cs typeface="Calibri"/>
              </a:defRPr>
            </a:lvl1pPr>
          </a:lstStyle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‹Nº›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99" y="6102350"/>
            <a:ext cx="6642099" cy="85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BENEFICIOS DEL PRODUCTO</a:t>
            </a:r>
            <a:endParaRPr lang="es-MX" sz="900" b="1" spc="25" dirty="0">
              <a:solidFill>
                <a:srgbClr val="FF66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Gracias a </a:t>
            </a:r>
            <a:r>
              <a:rPr lang="en-US" sz="900" dirty="0" err="1">
                <a:cs typeface="Calibri"/>
              </a:rPr>
              <a:t>su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amplio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rango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detección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este</a:t>
            </a:r>
            <a:r>
              <a:rPr lang="en-US" sz="900" dirty="0">
                <a:cs typeface="Calibri"/>
              </a:rPr>
              <a:t> sensor integra </a:t>
            </a:r>
            <a:r>
              <a:rPr lang="es-MX" sz="900" dirty="0">
                <a:cs typeface="Calibri"/>
              </a:rPr>
              <a:t>funciones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automatización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seguridad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ahorro</a:t>
            </a:r>
            <a:r>
              <a:rPr lang="en-US" sz="900" dirty="0">
                <a:cs typeface="Calibri"/>
              </a:rPr>
              <a:t> de </a:t>
            </a:r>
            <a:r>
              <a:rPr lang="es-MX" sz="900" dirty="0">
                <a:cs typeface="Calibri"/>
              </a:rPr>
              <a:t>energía</a:t>
            </a:r>
            <a:r>
              <a:rPr lang="en-US" sz="900" dirty="0">
                <a:cs typeface="Calibri"/>
              </a:rPr>
              <a:t> y </a:t>
            </a:r>
            <a:r>
              <a:rPr lang="en-US" sz="900" dirty="0" err="1">
                <a:cs typeface="Calibri"/>
              </a:rPr>
              <a:t>funcionalidad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El sensor se </a:t>
            </a:r>
            <a:r>
              <a:rPr lang="en-US" sz="900" dirty="0" err="1">
                <a:cs typeface="Calibri"/>
              </a:rPr>
              <a:t>activa</a:t>
            </a:r>
            <a:r>
              <a:rPr lang="en-US" sz="900" dirty="0">
                <a:cs typeface="Calibri"/>
              </a:rPr>
              <a:t> con el </a:t>
            </a:r>
            <a:r>
              <a:rPr lang="en-US" sz="900" dirty="0" err="1">
                <a:cs typeface="Calibri"/>
              </a:rPr>
              <a:t>movimiento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humano</a:t>
            </a:r>
            <a:r>
              <a:rPr lang="en-US" sz="900" dirty="0">
                <a:cs typeface="Calibri"/>
              </a:rPr>
              <a:t> por medio de </a:t>
            </a:r>
            <a:r>
              <a:rPr lang="en-US" sz="900" dirty="0" err="1">
                <a:cs typeface="Calibri"/>
              </a:rPr>
              <a:t>rayos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infrarrojos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Una </a:t>
            </a:r>
            <a:r>
              <a:rPr lang="en-US" sz="900" dirty="0" err="1">
                <a:cs typeface="Calibri"/>
              </a:rPr>
              <a:t>vez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instalado</a:t>
            </a:r>
            <a:r>
              <a:rPr lang="en-US" sz="900" dirty="0">
                <a:cs typeface="Calibri"/>
              </a:rPr>
              <a:t>, el sensor se </a:t>
            </a:r>
            <a:r>
              <a:rPr lang="en-US" sz="900" dirty="0" err="1">
                <a:cs typeface="Calibri"/>
              </a:rPr>
              <a:t>energiza</a:t>
            </a:r>
            <a:r>
              <a:rPr lang="en-US" sz="900" dirty="0">
                <a:cs typeface="Calibri"/>
              </a:rPr>
              <a:t> y es </a:t>
            </a:r>
            <a:r>
              <a:rPr lang="en-US" sz="900" dirty="0" err="1">
                <a:cs typeface="Calibri"/>
              </a:rPr>
              <a:t>capaz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detectar</a:t>
            </a:r>
            <a:r>
              <a:rPr lang="en-US" sz="900" dirty="0">
                <a:cs typeface="Calibri"/>
              </a:rPr>
              <a:t> los </a:t>
            </a:r>
            <a:r>
              <a:rPr lang="en-US" sz="900" dirty="0" err="1">
                <a:cs typeface="Calibri"/>
              </a:rPr>
              <a:t>niveles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iluminación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y de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 para realizer </a:t>
            </a:r>
            <a:r>
              <a:rPr lang="en-US" sz="900" dirty="0" err="1">
                <a:cs typeface="Calibri"/>
              </a:rPr>
              <a:t>su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función</a:t>
            </a:r>
            <a:r>
              <a:rPr lang="en-US" sz="900" dirty="0">
                <a:cs typeface="Calibri"/>
              </a:rPr>
              <a:t>.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Facil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instalación</a:t>
            </a:r>
            <a:endParaRPr lang="en-US" sz="900" dirty="0"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74803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7569165"/>
            <a:ext cx="6667753" cy="11515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15" dirty="0">
                <a:solidFill>
                  <a:srgbClr val="FF6600"/>
                </a:solidFill>
                <a:latin typeface="Calibri"/>
                <a:cs typeface="Calibri"/>
              </a:rPr>
              <a:t>CARACTERISTICAS DEL PRODUCTO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Sensor </a:t>
            </a:r>
            <a:r>
              <a:rPr lang="en-US" sz="900" dirty="0" err="1">
                <a:cs typeface="Calibri"/>
              </a:rPr>
              <a:t>Infrarojo</a:t>
            </a:r>
            <a:r>
              <a:rPr lang="en-US" sz="900" dirty="0">
                <a:cs typeface="Calibri"/>
              </a:rPr>
              <a:t> para exterior IP44</a:t>
            </a: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>
                <a:cs typeface="Calibri"/>
              </a:rPr>
              <a:t>Lente </a:t>
            </a:r>
            <a:r>
              <a:rPr lang="en-US" sz="900" dirty="0" err="1">
                <a:cs typeface="Calibri"/>
              </a:rPr>
              <a:t>direccionable</a:t>
            </a:r>
            <a:r>
              <a:rPr lang="en-US" sz="900" dirty="0">
                <a:cs typeface="Calibri"/>
              </a:rPr>
              <a:t> para un </a:t>
            </a:r>
            <a:r>
              <a:rPr lang="en-US" sz="900" dirty="0" err="1">
                <a:cs typeface="Calibri"/>
              </a:rPr>
              <a:t>sensado</a:t>
            </a:r>
            <a:r>
              <a:rPr lang="en-US" sz="900" dirty="0">
                <a:cs typeface="Calibri"/>
              </a:rPr>
              <a:t> con mayor </a:t>
            </a:r>
            <a:r>
              <a:rPr lang="en-US" sz="900" dirty="0" err="1">
                <a:cs typeface="Calibri"/>
              </a:rPr>
              <a:t>exactitud</a:t>
            </a:r>
            <a:endParaRPr lang="en-US" sz="900" dirty="0">
              <a:cs typeface="Calibri"/>
            </a:endParaRPr>
          </a:p>
          <a:p>
            <a:pPr marL="184150" indent="-171450"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identificar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y la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: el </a:t>
            </a:r>
            <a:r>
              <a:rPr lang="en-US" sz="900" dirty="0" err="1">
                <a:cs typeface="Calibri"/>
              </a:rPr>
              <a:t>usuario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ajustar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nivel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iluminación</a:t>
            </a:r>
            <a:r>
              <a:rPr lang="en-US" sz="900" dirty="0">
                <a:cs typeface="Calibri"/>
              </a:rPr>
              <a:t> a </a:t>
            </a:r>
            <a:r>
              <a:rPr lang="en-US" sz="900" dirty="0" err="1">
                <a:cs typeface="Calibri"/>
              </a:rPr>
              <a:t>operar</a:t>
            </a:r>
            <a:r>
              <a:rPr lang="en-US" sz="900" dirty="0">
                <a:cs typeface="Calibri"/>
              </a:rPr>
              <a:t> para </a:t>
            </a:r>
            <a:r>
              <a:rPr lang="en-US" sz="900" dirty="0" err="1">
                <a:cs typeface="Calibri"/>
              </a:rPr>
              <a:t>activar</a:t>
            </a:r>
            <a:r>
              <a:rPr lang="en-US" sz="900" dirty="0">
                <a:cs typeface="Calibri"/>
              </a:rPr>
              <a:t> el sensor. </a:t>
            </a:r>
            <a:r>
              <a:rPr lang="en-US" sz="900" dirty="0" err="1">
                <a:cs typeface="Calibri"/>
              </a:rPr>
              <a:t>Funciona</a:t>
            </a:r>
            <a:r>
              <a:rPr lang="en-US" sz="900" dirty="0">
                <a:cs typeface="Calibri"/>
              </a:rPr>
              <a:t> con la luz de </a:t>
            </a:r>
            <a:r>
              <a:rPr lang="en-US" sz="900" dirty="0" err="1">
                <a:cs typeface="Calibri"/>
              </a:rPr>
              <a:t>día</a:t>
            </a:r>
            <a:r>
              <a:rPr lang="en-US" sz="900" dirty="0">
                <a:cs typeface="Calibri"/>
              </a:rPr>
              <a:t> e </a:t>
            </a:r>
            <a:r>
              <a:rPr lang="en-US" sz="900" dirty="0" err="1">
                <a:cs typeface="Calibri"/>
              </a:rPr>
              <a:t>incluso</a:t>
            </a:r>
            <a:r>
              <a:rPr lang="en-US" sz="900" dirty="0">
                <a:cs typeface="Calibri"/>
              </a:rPr>
              <a:t> de </a:t>
            </a:r>
            <a:r>
              <a:rPr lang="en-US" sz="900" dirty="0" err="1">
                <a:cs typeface="Calibri"/>
              </a:rPr>
              <a:t>noche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si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ajustamos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indicador</a:t>
            </a:r>
            <a:r>
              <a:rPr lang="en-US" sz="900" dirty="0">
                <a:cs typeface="Calibri"/>
              </a:rPr>
              <a:t> “sun” al </a:t>
            </a:r>
            <a:r>
              <a:rPr lang="en-US" sz="900" dirty="0" err="1">
                <a:cs typeface="Calibri"/>
              </a:rPr>
              <a:t>máximo</a:t>
            </a:r>
            <a:r>
              <a:rPr lang="en-US" sz="900" dirty="0">
                <a:cs typeface="Calibri"/>
              </a:rPr>
              <a:t> (max). </a:t>
            </a:r>
            <a:r>
              <a:rPr lang="en-US" sz="900" dirty="0" err="1">
                <a:cs typeface="Calibri"/>
              </a:rPr>
              <a:t>Puede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funcionar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también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en</a:t>
            </a:r>
            <a:r>
              <a:rPr lang="en-US" sz="900" dirty="0">
                <a:cs typeface="Calibri"/>
              </a:rPr>
              <a:t> la </a:t>
            </a:r>
            <a:r>
              <a:rPr lang="en-US" sz="900" dirty="0" err="1">
                <a:cs typeface="Calibri"/>
              </a:rPr>
              <a:t>oscuridad</a:t>
            </a:r>
            <a:r>
              <a:rPr lang="en-US" sz="900" dirty="0">
                <a:cs typeface="Calibri"/>
              </a:rPr>
              <a:t>, </a:t>
            </a:r>
            <a:r>
              <a:rPr lang="en-US" sz="900" dirty="0" err="1">
                <a:cs typeface="Calibri"/>
              </a:rPr>
              <a:t>cuando</a:t>
            </a:r>
            <a:r>
              <a:rPr lang="en-US" sz="900" dirty="0">
                <a:cs typeface="Calibri"/>
              </a:rPr>
              <a:t> la luz es </a:t>
            </a:r>
            <a:r>
              <a:rPr lang="en-US" sz="900" dirty="0" err="1">
                <a:cs typeface="Calibri"/>
              </a:rPr>
              <a:t>menor</a:t>
            </a:r>
            <a:r>
              <a:rPr lang="en-US" sz="900" dirty="0">
                <a:cs typeface="Calibri"/>
              </a:rPr>
              <a:t> a 10 </a:t>
            </a:r>
            <a:r>
              <a:rPr lang="en-US" sz="900" dirty="0" err="1">
                <a:cs typeface="Calibri"/>
              </a:rPr>
              <a:t>luxes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si</a:t>
            </a:r>
            <a:r>
              <a:rPr lang="en-US" sz="900" dirty="0">
                <a:cs typeface="Calibri"/>
              </a:rPr>
              <a:t> </a:t>
            </a:r>
            <a:r>
              <a:rPr lang="en-US" sz="900" dirty="0" err="1">
                <a:cs typeface="Calibri"/>
              </a:rPr>
              <a:t>ajustas</a:t>
            </a:r>
            <a:r>
              <a:rPr lang="en-US" sz="900" dirty="0">
                <a:cs typeface="Calibri"/>
              </a:rPr>
              <a:t> el </a:t>
            </a:r>
            <a:r>
              <a:rPr lang="en-US" sz="900" dirty="0" err="1">
                <a:cs typeface="Calibri"/>
              </a:rPr>
              <a:t>indicador</a:t>
            </a:r>
            <a:r>
              <a:rPr lang="en-US" sz="900" dirty="0">
                <a:cs typeface="Calibri"/>
              </a:rPr>
              <a:t> “moon” al </a:t>
            </a:r>
            <a:r>
              <a:rPr lang="en-US" sz="900" dirty="0" err="1">
                <a:cs typeface="Calibri"/>
              </a:rPr>
              <a:t>minimo</a:t>
            </a:r>
            <a:r>
              <a:rPr lang="en-US" sz="900" dirty="0">
                <a:cs typeface="Calibri"/>
              </a:rPr>
              <a:t> (min).</a:t>
            </a:r>
            <a:endParaRPr lang="es-MX" sz="900" dirty="0">
              <a:cs typeface="Calibri"/>
            </a:endParaRPr>
          </a:p>
          <a:p>
            <a:pPr marL="184150" indent="-171450">
              <a:lnSpc>
                <a:spcPct val="100000"/>
              </a:lnSpc>
              <a:buClr>
                <a:schemeClr val="accent6"/>
              </a:buClr>
              <a:buFont typeface="Wingdings" panose="05000000000000000000" pitchFamily="2" charset="2"/>
              <a:buChar char="ü"/>
              <a:tabLst>
                <a:tab pos="139700" algn="l"/>
              </a:tabLst>
            </a:pPr>
            <a:r>
              <a:rPr lang="es-MX" sz="900" dirty="0">
                <a:cs typeface="Calibri"/>
              </a:rPr>
              <a:t>El tiempo de demora es ajustable. Se puede configurar de acuerdo al usuario: el tiempo mínimo es 10sec±3sec Máximo: 7min±2min.</a:t>
            </a:r>
            <a:endParaRPr lang="en-US" sz="900" dirty="0"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4500" y="1338960"/>
            <a:ext cx="6000750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40"/>
              </a:lnSpc>
              <a:spcBef>
                <a:spcPts val="100"/>
              </a:spcBef>
            </a:pPr>
            <a:r>
              <a:rPr lang="es-MX" spc="75" dirty="0"/>
              <a:t>FICHA TÉCNICA</a:t>
            </a:r>
            <a:endParaRPr spc="75" dirty="0"/>
          </a:p>
          <a:p>
            <a:pPr marL="12700">
              <a:lnSpc>
                <a:spcPts val="2640"/>
              </a:lnSpc>
            </a:pPr>
            <a:r>
              <a:rPr lang="es-MX" b="0" spc="85" dirty="0"/>
              <a:t>Sensor de movimiento Infrarrojo</a:t>
            </a:r>
            <a:endParaRPr b="0" spc="9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2139060"/>
            <a:ext cx="45104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b="1" dirty="0">
                <a:solidFill>
                  <a:srgbClr val="FF6600"/>
                </a:solidFill>
                <a:latin typeface="Calibri"/>
                <a:cs typeface="Calibri"/>
              </a:rPr>
              <a:t>SENSOR DE MOVIMIENTO: </a:t>
            </a:r>
            <a:r>
              <a:rPr lang="en-US" sz="1200" b="1" dirty="0">
                <a:solidFill>
                  <a:srgbClr val="FF6600"/>
                </a:solidFill>
                <a:cs typeface="Calibri"/>
              </a:rPr>
              <a:t>LDV- MS- INF-W- 180- 120-277V-IP44-WH-A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9529" y="2893822"/>
            <a:ext cx="3239770" cy="0"/>
          </a:xfrm>
          <a:custGeom>
            <a:avLst/>
            <a:gdLst/>
            <a:ahLst/>
            <a:cxnLst/>
            <a:rect l="l" t="t" r="r" b="b"/>
            <a:pathLst>
              <a:path w="3239770">
                <a:moveTo>
                  <a:pt x="0" y="0"/>
                </a:moveTo>
                <a:lnTo>
                  <a:pt x="323977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46829" y="3033521"/>
            <a:ext cx="2861310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15" dirty="0">
                <a:solidFill>
                  <a:srgbClr val="FF6600"/>
                </a:solidFill>
                <a:latin typeface="Calibri"/>
                <a:cs typeface="Calibri"/>
              </a:rPr>
              <a:t>ÁREAS DE APLICACIÓN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Oficinas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Escuelas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 err="1">
                <a:latin typeface="Calibri"/>
                <a:cs typeface="Calibri"/>
              </a:rPr>
              <a:t>Baños</a:t>
            </a:r>
            <a:endParaRPr lang="en-US" sz="900" dirty="0">
              <a:latin typeface="Calibri"/>
              <a:cs typeface="Calibri"/>
            </a:endParaRP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>
                <a:latin typeface="Calibri"/>
                <a:cs typeface="Calibri"/>
              </a:rPr>
              <a:t>Pasillos</a:t>
            </a: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n-US" sz="900" dirty="0">
                <a:latin typeface="Calibri"/>
                <a:cs typeface="Calibri"/>
              </a:rPr>
              <a:t>Salas de </a:t>
            </a:r>
            <a:r>
              <a:rPr lang="es-MX" sz="900" dirty="0">
                <a:latin typeface="Calibri"/>
                <a:cs typeface="Calibri"/>
              </a:rPr>
              <a:t>reuniones</a:t>
            </a:r>
          </a:p>
          <a:p>
            <a:pPr marL="139700" indent="-127000">
              <a:lnSpc>
                <a:spcPct val="100000"/>
              </a:lnSpc>
              <a:buChar char="–"/>
              <a:tabLst>
                <a:tab pos="139700" algn="l"/>
              </a:tabLst>
            </a:pPr>
            <a:r>
              <a:rPr lang="es-MX" sz="900" dirty="0">
                <a:latin typeface="Calibri"/>
                <a:cs typeface="Calibri"/>
              </a:rPr>
              <a:t>Estacionamientos</a:t>
            </a:r>
            <a:endParaRPr lang="en-US" sz="9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8600" y="5366130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>
                <a:moveTo>
                  <a:pt x="0" y="0"/>
                </a:moveTo>
                <a:lnTo>
                  <a:pt x="93268" y="0"/>
                </a:lnTo>
              </a:path>
            </a:pathLst>
          </a:custGeom>
          <a:ln w="80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9213215"/>
            <a:ext cx="440309" cy="63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78250" y="10064115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1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D9E0A9-2A72-4136-9317-2805A1B0FD2A}"/>
              </a:ext>
            </a:extLst>
          </p:cNvPr>
          <p:cNvPicPr/>
          <p:nvPr/>
        </p:nvPicPr>
        <p:blipFill rotWithShape="1">
          <a:blip r:embed="rId3" cstate="print"/>
          <a:srcRect b="20135"/>
          <a:stretch/>
        </p:blipFill>
        <p:spPr bwMode="auto">
          <a:xfrm>
            <a:off x="3846829" y="5102226"/>
            <a:ext cx="1360805" cy="63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619EF4D-B755-4BC2-9989-782DCE935EA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185" t="21827" r="20353" b="62219"/>
          <a:stretch/>
        </p:blipFill>
        <p:spPr>
          <a:xfrm>
            <a:off x="4716461" y="603868"/>
            <a:ext cx="2604135" cy="64254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AF86BC1-E97C-46CF-A856-060A4E773E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34" y="5084450"/>
            <a:ext cx="704216" cy="629300"/>
          </a:xfrm>
          <a:prstGeom prst="rect">
            <a:avLst/>
          </a:prstGeom>
        </p:spPr>
      </p:pic>
      <p:pic>
        <p:nvPicPr>
          <p:cNvPr id="23" name="Picture 6" descr="09">
            <a:extLst>
              <a:ext uri="{FF2B5EF4-FFF2-40B4-BE49-F238E27FC236}">
                <a16:creationId xmlns:a16="http://schemas.microsoft.com/office/drawing/2014/main" id="{07725AD5-C089-4B2C-BA2D-8208841C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99" y="2832350"/>
            <a:ext cx="2769599" cy="2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762000"/>
            <a:ext cx="6642100" cy="0"/>
          </a:xfrm>
          <a:custGeom>
            <a:avLst/>
            <a:gdLst/>
            <a:ahLst/>
            <a:cxnLst/>
            <a:rect l="l" t="t" r="r" b="b"/>
            <a:pathLst>
              <a:path w="6642100">
                <a:moveTo>
                  <a:pt x="0" y="0"/>
                </a:moveTo>
                <a:lnTo>
                  <a:pt x="6642100" y="0"/>
                </a:lnTo>
              </a:path>
            </a:pathLst>
          </a:custGeom>
          <a:ln w="1270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4500" y="787400"/>
            <a:ext cx="1864360" cy="4667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b="1" spc="25" dirty="0">
                <a:solidFill>
                  <a:srgbClr val="FF6600"/>
                </a:solidFill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s-MX" sz="900" spc="25" dirty="0">
                <a:solidFill>
                  <a:srgbClr val="FF6600"/>
                </a:solidFill>
                <a:latin typeface="Calibri"/>
                <a:cs typeface="Calibri"/>
              </a:rPr>
              <a:t>Valores Eléctricos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6907524"/>
            <a:ext cx="108458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Dimension</a:t>
            </a:r>
            <a:r>
              <a:rPr lang="es-MX" sz="900" spc="15" dirty="0">
                <a:solidFill>
                  <a:srgbClr val="FF6600"/>
                </a:solidFill>
                <a:latin typeface="Calibri"/>
                <a:cs typeface="Calibri"/>
              </a:rPr>
              <a:t>e</a:t>
            </a:r>
            <a:r>
              <a:rPr sz="900" spc="15" dirty="0">
                <a:solidFill>
                  <a:srgbClr val="FF6600"/>
                </a:solidFill>
                <a:latin typeface="Calibri"/>
                <a:cs typeface="Calibri"/>
              </a:rPr>
              <a:t>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11851" y="328168"/>
            <a:ext cx="120065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900" spc="25" dirty="0">
                <a:latin typeface="Calibri"/>
                <a:cs typeface="Calibri"/>
              </a:rPr>
              <a:t>INFORMACIÓN TÉCNICA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720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78250" y="9994900"/>
            <a:ext cx="3321050" cy="0"/>
          </a:xfrm>
          <a:custGeom>
            <a:avLst/>
            <a:gdLst/>
            <a:ahLst/>
            <a:cxnLst/>
            <a:rect l="l" t="t" r="r" b="b"/>
            <a:pathLst>
              <a:path w="3321050">
                <a:moveTo>
                  <a:pt x="0" y="0"/>
                </a:moveTo>
                <a:lnTo>
                  <a:pt x="3321050" y="0"/>
                </a:lnTo>
              </a:path>
            </a:pathLst>
          </a:custGeom>
          <a:ln w="3810">
            <a:solidFill>
              <a:srgbClr val="FF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September 20, </a:t>
            </a:r>
            <a:r>
              <a:rPr spc="10" dirty="0"/>
              <a:t>2018,</a:t>
            </a:r>
            <a:r>
              <a:rPr spc="40" dirty="0"/>
              <a:t> </a:t>
            </a:r>
            <a:r>
              <a:rPr spc="5" dirty="0"/>
              <a:t>01:30:13</a:t>
            </a: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b="1" spc="5" dirty="0">
                <a:latin typeface="Calibri"/>
                <a:cs typeface="Calibri"/>
              </a:rPr>
              <a:t>D </a:t>
            </a:r>
            <a:r>
              <a:rPr b="1" spc="15" dirty="0">
                <a:latin typeface="Calibri"/>
                <a:cs typeface="Calibri"/>
              </a:rPr>
              <a:t>TWIST </a:t>
            </a:r>
            <a:r>
              <a:rPr b="1" spc="35" dirty="0">
                <a:latin typeface="Calibri"/>
                <a:cs typeface="Calibri"/>
              </a:rPr>
              <a:t>12 </a:t>
            </a:r>
            <a:r>
              <a:rPr b="1" spc="15" dirty="0">
                <a:latin typeface="Calibri"/>
                <a:cs typeface="Calibri"/>
              </a:rPr>
              <a:t>W/2700 </a:t>
            </a:r>
            <a:r>
              <a:rPr b="1" spc="50" dirty="0">
                <a:latin typeface="Calibri"/>
                <a:cs typeface="Calibri"/>
              </a:rPr>
              <a:t>K </a:t>
            </a:r>
            <a:r>
              <a:rPr b="1" spc="40" dirty="0">
                <a:latin typeface="Calibri"/>
                <a:cs typeface="Calibri"/>
              </a:rPr>
              <a:t>220…240</a:t>
            </a:r>
            <a:r>
              <a:rPr b="1" spc="-95" dirty="0">
                <a:latin typeface="Calibri"/>
                <a:cs typeface="Calibri"/>
              </a:rPr>
              <a:t> </a:t>
            </a:r>
            <a:r>
              <a:rPr b="1" spc="0" dirty="0">
                <a:latin typeface="Calibri"/>
                <a:cs typeface="Calibri"/>
              </a:rPr>
              <a:t>V </a:t>
            </a:r>
            <a:r>
              <a:rPr b="1" spc="30" dirty="0">
                <a:latin typeface="Calibri"/>
                <a:cs typeface="Calibri"/>
              </a:rPr>
              <a:t>E27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pc="-20" dirty="0"/>
              <a:t>©  </a:t>
            </a:r>
            <a:r>
              <a:rPr spc="10" dirty="0"/>
              <a:t>2018, </a:t>
            </a:r>
            <a:r>
              <a:rPr spc="25" dirty="0"/>
              <a:t>LEDVANCE </a:t>
            </a:r>
            <a:r>
              <a:rPr dirty="0"/>
              <a:t>GmbH. </a:t>
            </a:r>
            <a:r>
              <a:rPr spc="25" dirty="0"/>
              <a:t>All </a:t>
            </a:r>
            <a:r>
              <a:rPr spc="10" dirty="0"/>
              <a:t>rights</a:t>
            </a:r>
            <a:r>
              <a:rPr spc="-50" dirty="0"/>
              <a:t> </a:t>
            </a:r>
            <a:r>
              <a:rPr dirty="0"/>
              <a:t>reserved.</a:t>
            </a:r>
          </a:p>
          <a:p>
            <a:pPr marR="5080" algn="r">
              <a:lnSpc>
                <a:spcPct val="100000"/>
              </a:lnSpc>
              <a:spcBef>
                <a:spcPts val="150"/>
              </a:spcBef>
            </a:pPr>
            <a:r>
              <a:rPr b="1" spc="10" dirty="0">
                <a:latin typeface="Calibri"/>
                <a:cs typeface="Calibri"/>
              </a:rPr>
              <a:t>Page </a:t>
            </a:r>
            <a:fld id="{81D60167-4931-47E6-BA6A-407CBD079E47}" type="slidenum">
              <a:rPr b="1" spc="35" dirty="0">
                <a:latin typeface="Calibri"/>
                <a:cs typeface="Calibri"/>
              </a:rPr>
              <a:t>2</a:t>
            </a:fld>
            <a:r>
              <a:rPr b="1" spc="3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</a:t>
            </a:r>
            <a:r>
              <a:rPr b="1" spc="-90" dirty="0">
                <a:latin typeface="Calibri"/>
                <a:cs typeface="Calibri"/>
              </a:rPr>
              <a:t> </a:t>
            </a:r>
            <a:r>
              <a:rPr b="1" spc="35" dirty="0">
                <a:latin typeface="Calibri"/>
                <a:cs typeface="Calibri"/>
              </a:rPr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DFB41C3-4026-4990-B30F-44280379136E}"/>
              </a:ext>
            </a:extLst>
          </p:cNvPr>
          <p:cNvSpPr/>
          <p:nvPr/>
        </p:nvSpPr>
        <p:spPr>
          <a:xfrm>
            <a:off x="1436910" y="9552110"/>
            <a:ext cx="5687948" cy="382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favor consulte con su distribuidor autorizado sobre nuevas actualizaciones.</a:t>
            </a:r>
            <a:endParaRPr lang="es-MX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  <a:spcAft>
                <a:spcPts val="0"/>
              </a:spcAft>
            </a:pPr>
            <a:r>
              <a:rPr lang="es-MX" sz="800" dirty="0">
                <a:solidFill>
                  <a:srgbClr val="1D1D1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comercial y técnica de nuestros productos puede ser modificada sin previo aviso.</a:t>
            </a:r>
            <a:r>
              <a:rPr lang="es-MX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91E221-FED0-487D-B4E8-D36D3D8B15F8}"/>
              </a:ext>
            </a:extLst>
          </p:cNvPr>
          <p:cNvCxnSpPr>
            <a:cxnSpLocks/>
          </p:cNvCxnSpPr>
          <p:nvPr/>
        </p:nvCxnSpPr>
        <p:spPr>
          <a:xfrm>
            <a:off x="436549" y="7467036"/>
            <a:ext cx="204062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9BAF787-34B5-4F25-97BF-D0239096C351}"/>
              </a:ext>
            </a:extLst>
          </p:cNvPr>
          <p:cNvSpPr txBox="1"/>
          <p:nvPr/>
        </p:nvSpPr>
        <p:spPr>
          <a:xfrm>
            <a:off x="1029375" y="7277392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87mm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ECB63E-1B72-4FDD-B3DE-39A24B51C339}"/>
              </a:ext>
            </a:extLst>
          </p:cNvPr>
          <p:cNvSpPr txBox="1"/>
          <p:nvPr/>
        </p:nvSpPr>
        <p:spPr>
          <a:xfrm rot="5400000">
            <a:off x="2461328" y="7856308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90mm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B45F97-4FFC-4B30-B84C-34F8DBB57A05}"/>
              </a:ext>
            </a:extLst>
          </p:cNvPr>
          <p:cNvGrpSpPr/>
          <p:nvPr/>
        </p:nvGrpSpPr>
        <p:grpSpPr>
          <a:xfrm>
            <a:off x="1980563" y="7431658"/>
            <a:ext cx="634035" cy="2053512"/>
            <a:chOff x="1531249" y="5508917"/>
            <a:chExt cx="1089025" cy="115709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68AA7E6-653E-4C74-904A-008B6815F5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274" y="5508917"/>
              <a:ext cx="0" cy="1157095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D50DCBE-9D4C-4A83-AE84-9EBC59654FD0}"/>
                </a:ext>
              </a:extLst>
            </p:cNvPr>
            <p:cNvCxnSpPr>
              <a:cxnSpLocks/>
            </p:cNvCxnSpPr>
            <p:nvPr/>
          </p:nvCxnSpPr>
          <p:spPr>
            <a:xfrm>
              <a:off x="1531249" y="6665953"/>
              <a:ext cx="10890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E3B280C-D3E8-473F-A3A4-3F6991874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834085"/>
              </p:ext>
            </p:extLst>
          </p:nvPr>
        </p:nvGraphicFramePr>
        <p:xfrm>
          <a:off x="457200" y="1708150"/>
          <a:ext cx="5867400" cy="4400550"/>
        </p:xfrm>
        <a:graphic>
          <a:graphicData uri="http://schemas.openxmlformats.org/drawingml/2006/table">
            <a:tbl>
              <a:tblPr/>
              <a:tblGrid>
                <a:gridCol w="2698240">
                  <a:extLst>
                    <a:ext uri="{9D8B030D-6E8A-4147-A177-3AD203B41FA5}">
                      <a16:colId xmlns:a16="http://schemas.microsoft.com/office/drawing/2014/main" val="1822210603"/>
                    </a:ext>
                  </a:extLst>
                </a:gridCol>
                <a:gridCol w="1584580">
                  <a:extLst>
                    <a:ext uri="{9D8B030D-6E8A-4147-A177-3AD203B41FA5}">
                      <a16:colId xmlns:a16="http://schemas.microsoft.com/office/drawing/2014/main" val="1102698256"/>
                    </a:ext>
                  </a:extLst>
                </a:gridCol>
                <a:gridCol w="1584580">
                  <a:extLst>
                    <a:ext uri="{9D8B030D-6E8A-4147-A177-3AD203B41FA5}">
                      <a16:colId xmlns:a16="http://schemas.microsoft.com/office/drawing/2014/main" val="104950056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Mx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774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Código 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7015816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582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LDV- MS- INF-W- 180- 120-277V-IP44-WH-A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715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120-277 V~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7300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(Hz)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50/60Hz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1650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Operado a Voltaje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9405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4908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Corriente de línea (A)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7059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Factor de Potencia (FP)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4536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Distorsión de armónicas (thdi%)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5219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 (W) LED / Fluorescente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07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Carga Máxima (W) Halogena / Incan.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1,200 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4475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Nivel de iluminación (Lux)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&lt;10-2000 (ajustable)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4376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de demora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Min: 10sec±3sec Max: 7min±2min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0619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Detección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3194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Temperatura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-20℃~+40℃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8086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Humedad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&lt;93%RH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5293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Altura de Instalación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1.8-2.5m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997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Distancia Máxima Detección (24°)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12m (&lt;24°C)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1486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Velocidad de detección de Movimiento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 ~1.5m/s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169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IP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017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83867"/>
                  </a:ext>
                </a:extLst>
              </a:tr>
            </a:tbl>
          </a:graphicData>
        </a:graphic>
      </p:graphicFrame>
      <p:pic>
        <p:nvPicPr>
          <p:cNvPr id="30" name="Picture 3" descr="3">
            <a:extLst>
              <a:ext uri="{FF2B5EF4-FFF2-40B4-BE49-F238E27FC236}">
                <a16:creationId xmlns:a16="http://schemas.microsoft.com/office/drawing/2014/main" id="{89E53E1C-F11D-4E5F-B569-22300A684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2" t="5583" r="22401" b="5583"/>
          <a:stretch>
            <a:fillRect/>
          </a:stretch>
        </p:blipFill>
        <p:spPr bwMode="auto">
          <a:xfrm rot="990059">
            <a:off x="582104" y="7602188"/>
            <a:ext cx="1861998" cy="162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6416</TotalTime>
  <Words>464</Words>
  <Application>Microsoft Office PowerPoint</Application>
  <PresentationFormat>Personalizado</PresentationFormat>
  <Paragraphs>90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Office Theme</vt:lpstr>
      <vt:lpstr>FICHA TÉCNICA Sensor de movimiento Infrarrojo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DATASHEET D TWIST 12 W/2700 K 220…240 V E27</dc:title>
  <dc:creator>RUIZ, GABRIELA</dc:creator>
  <cp:lastModifiedBy>Formento, Laura</cp:lastModifiedBy>
  <cp:revision>74</cp:revision>
  <dcterms:created xsi:type="dcterms:W3CDTF">2018-10-19T19:29:14Z</dcterms:created>
  <dcterms:modified xsi:type="dcterms:W3CDTF">2019-01-16T14:49:10Z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2018-09-30T00:00:00Z</vt:filetime>
  </property>
  <property fmtid="{D5CDD505-2E9C-101B-9397-08002B2CF9AE}" pid="3" name="LastSaved">
    <vt:filetime>2018-10-19T00:00:00Z</vt:filetime>
  </property>
</Properties>
</file>