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635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596265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338960"/>
            <a:ext cx="66675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10194594"/>
            <a:ext cx="1536064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27903" y="10194594"/>
            <a:ext cx="1784350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99" y="6102350"/>
            <a:ext cx="6642099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BENEFICIOS DEL PRODUCTO</a:t>
            </a:r>
            <a:endParaRPr lang="es-MX" sz="900" b="1" spc="25" dirty="0">
              <a:solidFill>
                <a:srgbClr val="FF66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Enciende</a:t>
            </a:r>
            <a:r>
              <a:rPr lang="en-US" sz="900" dirty="0">
                <a:cs typeface="Calibri"/>
              </a:rPr>
              <a:t> y </a:t>
            </a:r>
            <a:r>
              <a:rPr lang="en-US" sz="900" dirty="0" err="1">
                <a:cs typeface="Calibri"/>
              </a:rPr>
              <a:t>apaga</a:t>
            </a:r>
            <a:r>
              <a:rPr lang="en-US" sz="900" dirty="0">
                <a:cs typeface="Calibri"/>
              </a:rPr>
              <a:t> las luces de </a:t>
            </a:r>
            <a:r>
              <a:rPr lang="en-US" sz="900" dirty="0" err="1">
                <a:cs typeface="Calibri"/>
              </a:rPr>
              <a:t>tu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luminario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manera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automatica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acuerdo</a:t>
            </a:r>
            <a:r>
              <a:rPr lang="en-US" sz="900" dirty="0">
                <a:cs typeface="Calibri"/>
              </a:rPr>
              <a:t> al </a:t>
            </a:r>
            <a:r>
              <a:rPr lang="en-US" sz="900" dirty="0" err="1">
                <a:cs typeface="Calibri"/>
              </a:rPr>
              <a:t>nivel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iluminación</a:t>
            </a:r>
            <a:r>
              <a:rPr lang="en-US" sz="900" dirty="0">
                <a:cs typeface="Calibri"/>
              </a:rPr>
              <a:t> del </a:t>
            </a:r>
            <a:r>
              <a:rPr lang="en-US" sz="900" dirty="0" err="1">
                <a:cs typeface="Calibri"/>
              </a:rPr>
              <a:t>ambiente</a:t>
            </a:r>
            <a:r>
              <a:rPr lang="en-US" sz="900" dirty="0">
                <a:cs typeface="Calibri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74803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7569165"/>
            <a:ext cx="6667753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CARACTERISTICAS DEL PRODUCTO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Fotocelda</a:t>
            </a:r>
            <a:r>
              <a:rPr lang="en-US" sz="900" dirty="0">
                <a:cs typeface="Calibri"/>
              </a:rPr>
              <a:t> para exterior IP44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endParaRPr lang="en-US" sz="900" dirty="0"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500" y="1338960"/>
            <a:ext cx="6000750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40"/>
              </a:lnSpc>
              <a:spcBef>
                <a:spcPts val="100"/>
              </a:spcBef>
            </a:pPr>
            <a:r>
              <a:rPr lang="es-MX" spc="75" dirty="0"/>
              <a:t>FICHA TÉCNICA</a:t>
            </a:r>
            <a:endParaRPr spc="75" dirty="0"/>
          </a:p>
          <a:p>
            <a:pPr marL="12700">
              <a:lnSpc>
                <a:spcPts val="2640"/>
              </a:lnSpc>
            </a:pPr>
            <a:r>
              <a:rPr lang="es-MX" b="0" spc="85" dirty="0"/>
              <a:t>Fotocelda para el control de iluminación</a:t>
            </a:r>
            <a:endParaRPr b="0" spc="9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2139060"/>
            <a:ext cx="45104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b="1" dirty="0">
                <a:solidFill>
                  <a:srgbClr val="FF6600"/>
                </a:solidFill>
                <a:latin typeface="Calibri"/>
                <a:cs typeface="Calibri"/>
              </a:rPr>
              <a:t>SENSOR DE MOVIMIENTO: </a:t>
            </a:r>
            <a:r>
              <a:rPr lang="en-US" sz="1200" b="1" dirty="0">
                <a:solidFill>
                  <a:srgbClr val="FF6600"/>
                </a:solidFill>
                <a:cs typeface="Calibri"/>
              </a:rPr>
              <a:t>LDV- PC-E- 120-277V-IP44-BLU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9529" y="2893822"/>
            <a:ext cx="3239770" cy="0"/>
          </a:xfrm>
          <a:custGeom>
            <a:avLst/>
            <a:gdLst/>
            <a:ahLst/>
            <a:cxnLst/>
            <a:rect l="l" t="t" r="r" b="b"/>
            <a:pathLst>
              <a:path w="3239770">
                <a:moveTo>
                  <a:pt x="0" y="0"/>
                </a:moveTo>
                <a:lnTo>
                  <a:pt x="323977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46829" y="3033521"/>
            <a:ext cx="286131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15" dirty="0">
                <a:solidFill>
                  <a:srgbClr val="FF6600"/>
                </a:solidFill>
                <a:latin typeface="Calibri"/>
                <a:cs typeface="Calibri"/>
              </a:rPr>
              <a:t>ÁREAS DE APLICACIÓN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Oficinas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Escuelas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>
                <a:latin typeface="Calibri"/>
                <a:cs typeface="Calibri"/>
              </a:rPr>
              <a:t>Pasillos</a:t>
            </a: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s-MX" sz="900" dirty="0">
                <a:latin typeface="Calibri"/>
                <a:cs typeface="Calibri"/>
              </a:rPr>
              <a:t>Estacionamientos</a:t>
            </a:r>
            <a:endParaRPr lang="en-US" sz="9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8600" y="536613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268" y="0"/>
                </a:lnTo>
              </a:path>
            </a:pathLst>
          </a:custGeom>
          <a:ln w="80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9213215"/>
            <a:ext cx="440309" cy="63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825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1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D9E0A9-2A72-4136-9317-2805A1B0FD2A}"/>
              </a:ext>
            </a:extLst>
          </p:cNvPr>
          <p:cNvPicPr/>
          <p:nvPr/>
        </p:nvPicPr>
        <p:blipFill rotWithShape="1">
          <a:blip r:embed="rId3" cstate="print"/>
          <a:srcRect b="20135"/>
          <a:stretch/>
        </p:blipFill>
        <p:spPr bwMode="auto">
          <a:xfrm>
            <a:off x="3846829" y="5102226"/>
            <a:ext cx="1360805" cy="63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619EF4D-B755-4BC2-9989-782DCE935E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185" t="21827" r="20353" b="62219"/>
          <a:stretch/>
        </p:blipFill>
        <p:spPr>
          <a:xfrm>
            <a:off x="4716461" y="603868"/>
            <a:ext cx="2604135" cy="64254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AF86BC1-E97C-46CF-A856-060A4E773E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34" y="5084450"/>
            <a:ext cx="704216" cy="6293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CE919D9-69D2-4DF8-A1F8-E63465E440E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0" b="8465"/>
          <a:stretch/>
        </p:blipFill>
        <p:spPr>
          <a:xfrm>
            <a:off x="444499" y="2725150"/>
            <a:ext cx="3244850" cy="2716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7620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787400"/>
            <a:ext cx="1864360" cy="466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25" dirty="0">
                <a:solidFill>
                  <a:srgbClr val="FF6600"/>
                </a:solidFill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s-MX" sz="900" spc="25" dirty="0">
                <a:solidFill>
                  <a:srgbClr val="FF6600"/>
                </a:solidFill>
                <a:latin typeface="Calibri"/>
                <a:cs typeface="Calibri"/>
              </a:rPr>
              <a:t>Valores Eléctricos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6907524"/>
            <a:ext cx="10845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Dimension</a:t>
            </a:r>
            <a:r>
              <a:rPr lang="es-MX" sz="900" spc="15" dirty="0">
                <a:solidFill>
                  <a:srgbClr val="FF6600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11851" y="328168"/>
            <a:ext cx="120065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spc="25" dirty="0"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720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7825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2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FB41C3-4026-4990-B30F-44280379136E}"/>
              </a:ext>
            </a:extLst>
          </p:cNvPr>
          <p:cNvSpPr/>
          <p:nvPr/>
        </p:nvSpPr>
        <p:spPr>
          <a:xfrm>
            <a:off x="1436910" y="9552110"/>
            <a:ext cx="5687948" cy="382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favor consulte con su distribuidor autorizado sobre nuevas actualizaciones.</a:t>
            </a:r>
            <a:endParaRPr lang="es-MX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comercial y técnica de nuestros productos puede ser modificada sin previo aviso.</a:t>
            </a:r>
            <a:r>
              <a:rPr lang="es-MX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91E221-FED0-487D-B4E8-D36D3D8B15F8}"/>
              </a:ext>
            </a:extLst>
          </p:cNvPr>
          <p:cNvCxnSpPr>
            <a:cxnSpLocks/>
          </p:cNvCxnSpPr>
          <p:nvPr/>
        </p:nvCxnSpPr>
        <p:spPr>
          <a:xfrm>
            <a:off x="436549" y="7467036"/>
            <a:ext cx="204062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9BAF787-34B5-4F25-97BF-D0239096C351}"/>
              </a:ext>
            </a:extLst>
          </p:cNvPr>
          <p:cNvSpPr txBox="1"/>
          <p:nvPr/>
        </p:nvSpPr>
        <p:spPr>
          <a:xfrm>
            <a:off x="1029375" y="7277392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80mm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ECB63E-1B72-4FDD-B3DE-39A24B51C339}"/>
              </a:ext>
            </a:extLst>
          </p:cNvPr>
          <p:cNvSpPr txBox="1"/>
          <p:nvPr/>
        </p:nvSpPr>
        <p:spPr>
          <a:xfrm rot="5400000">
            <a:off x="2461328" y="7856308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54mm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B45F97-4FFC-4B30-B84C-34F8DBB57A05}"/>
              </a:ext>
            </a:extLst>
          </p:cNvPr>
          <p:cNvGrpSpPr/>
          <p:nvPr/>
        </p:nvGrpSpPr>
        <p:grpSpPr>
          <a:xfrm>
            <a:off x="1980563" y="7431658"/>
            <a:ext cx="634035" cy="1884043"/>
            <a:chOff x="1531249" y="5508917"/>
            <a:chExt cx="1089025" cy="115709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68AA7E6-653E-4C74-904A-008B6815F5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274" y="5508917"/>
              <a:ext cx="0" cy="1157095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D50DCBE-9D4C-4A83-AE84-9EBC59654FD0}"/>
                </a:ext>
              </a:extLst>
            </p:cNvPr>
            <p:cNvCxnSpPr>
              <a:cxnSpLocks/>
            </p:cNvCxnSpPr>
            <p:nvPr/>
          </p:nvCxnSpPr>
          <p:spPr>
            <a:xfrm>
              <a:off x="1531249" y="6665953"/>
              <a:ext cx="1089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2672436-DB46-485B-8C43-FEEDCC346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81582"/>
              </p:ext>
            </p:extLst>
          </p:nvPr>
        </p:nvGraphicFramePr>
        <p:xfrm>
          <a:off x="457200" y="1579542"/>
          <a:ext cx="5867400" cy="3400425"/>
        </p:xfrm>
        <a:graphic>
          <a:graphicData uri="http://schemas.openxmlformats.org/drawingml/2006/table">
            <a:tbl>
              <a:tblPr/>
              <a:tblGrid>
                <a:gridCol w="2698240">
                  <a:extLst>
                    <a:ext uri="{9D8B030D-6E8A-4147-A177-3AD203B41FA5}">
                      <a16:colId xmlns:a16="http://schemas.microsoft.com/office/drawing/2014/main" val="3918911416"/>
                    </a:ext>
                  </a:extLst>
                </a:gridCol>
                <a:gridCol w="1584580">
                  <a:extLst>
                    <a:ext uri="{9D8B030D-6E8A-4147-A177-3AD203B41FA5}">
                      <a16:colId xmlns:a16="http://schemas.microsoft.com/office/drawing/2014/main" val="3816803290"/>
                    </a:ext>
                  </a:extLst>
                </a:gridCol>
                <a:gridCol w="1584580">
                  <a:extLst>
                    <a:ext uri="{9D8B030D-6E8A-4147-A177-3AD203B41FA5}">
                      <a16:colId xmlns:a16="http://schemas.microsoft.com/office/drawing/2014/main" val="402784073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Mx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2149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9667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LDV- PC-E- 120-277V-IP44-BLU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8340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120-277 V~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6532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(Hz)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50/60Hz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2822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Operado a 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7241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2418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Corriente de línea (A)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2130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 de Potencia (FP)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3738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Distorsión de armónicas (thdi%)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6370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5066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 (W) Halogena / Incan.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7543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Nivel de iluminación (Lux)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&lt;5-15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1566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Temperatura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-20℃~+40℃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3412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Humedad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&lt;93%RH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532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0855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401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1EFDACB-240C-44F3-8993-58DB4E364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" y="7533976"/>
            <a:ext cx="1755439" cy="18840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6429</TotalTime>
  <Words>251</Words>
  <Application>Microsoft Office PowerPoint</Application>
  <PresentationFormat>Personalizado</PresentationFormat>
  <Paragraphs>72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FICHA TÉCNICA Fotocelda para el control de iluminación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DATASHEET D TWIST 12 W/2700 K 220…240 V E27</dc:title>
  <dc:creator>RUIZ, GABRIELA</dc:creator>
  <cp:lastModifiedBy>Formento, Laura</cp:lastModifiedBy>
  <cp:revision>77</cp:revision>
  <dcterms:created xsi:type="dcterms:W3CDTF">2018-10-19T19:29:14Z</dcterms:created>
  <dcterms:modified xsi:type="dcterms:W3CDTF">2019-01-16T14:48:18Z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2018-09-30T00:00:00Z</vt:filetime>
  </property>
  <property fmtid="{D5CDD505-2E9C-101B-9397-08002B2CF9AE}" pid="3" name="LastSaved">
    <vt:filetime>2018-10-19T00:00:00Z</vt:filetime>
  </property>
</Properties>
</file>